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quickStyle3.xml" ContentType="application/vnd.openxmlformats-officedocument.drawingml.diagramStyle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slides/slide1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diagrams/data3.xml" ContentType="application/vnd.openxmlformats-officedocument.drawingml.diagramData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png" ContentType="image/png"/>
  <Override PartName="/ppt/tags/tag7.xml" ContentType="application/vnd.openxmlformats-officedocument.presentationml.tags+xml"/>
  <Override PartName="/ppt/slides/slide27.xml" ContentType="application/vnd.openxmlformats-officedocument.presentationml.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tags/tag6.xml" ContentType="application/vnd.openxmlformats-officedocument.presentationml.tags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3.xml" ContentType="application/vnd.openxmlformats-officedocument.presentationml.tags+xml"/>
  <Override PartName="/ppt/diagrams/layout2.xml" ContentType="application/vnd.openxmlformats-officedocument.drawingml.diagramLayout+xml"/>
  <Override PartName="/ppt/notesSlides/notesSlide3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tags/tag4.xml" ContentType="application/vnd.openxmlformats-officedocument.presentationml.tags+xml"/>
  <Override PartName="/ppt/slides/slide14.xml" ContentType="application/vnd.openxmlformats-officedocument.presentationml.slide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ags/tag10.xml" ContentType="application/vnd.openxmlformats-officedocument.presentationml.tag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diagrams/layout3.xml" ContentType="application/vnd.openxmlformats-officedocument.drawingml.diagramLayout+xml"/>
  <Override PartName="/ppt/slides/slide32.xml" ContentType="application/vnd.openxmlformats-officedocument.presentationml.slide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data2.xml" ContentType="application/vnd.openxmlformats-officedocument.drawingml.diagramData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5"/>
  </p:notesMasterIdLst>
  <p:sldIdLst>
    <p:sldId id="281" r:id="rId2"/>
    <p:sldId id="288" r:id="rId3"/>
    <p:sldId id="285" r:id="rId4"/>
    <p:sldId id="296" r:id="rId5"/>
    <p:sldId id="258" r:id="rId6"/>
    <p:sldId id="280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8" r:id="rId24"/>
    <p:sldId id="297" r:id="rId25"/>
    <p:sldId id="275" r:id="rId26"/>
    <p:sldId id="289" r:id="rId27"/>
    <p:sldId id="290" r:id="rId28"/>
    <p:sldId id="291" r:id="rId29"/>
    <p:sldId id="293" r:id="rId30"/>
    <p:sldId id="292" r:id="rId31"/>
    <p:sldId id="294" r:id="rId32"/>
    <p:sldId id="295" r:id="rId33"/>
    <p:sldId id="27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824" y="-9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notesMaster" Target="notesMasters/notesMaster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theme" Target="theme/theme1.xml"/><Relationship Id="rId40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viewProps" Target="view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D8CE83-D806-496D-8AFB-A8234DAFEF7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91F48D-557E-4B84-9BFB-6491106A23D9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Debt Redemption</a:t>
          </a:r>
          <a:endParaRPr lang="en-US" dirty="0">
            <a:solidFill>
              <a:srgbClr val="002060"/>
            </a:solidFill>
          </a:endParaRPr>
        </a:p>
      </dgm:t>
    </dgm:pt>
    <dgm:pt modelId="{E8A7682F-3E53-42B4-9354-DA3F223523D7}" type="parTrans" cxnId="{50BADE92-8E41-4589-80BC-D355CFCCC6DB}">
      <dgm:prSet/>
      <dgm:spPr/>
      <dgm:t>
        <a:bodyPr/>
        <a:lstStyle/>
        <a:p>
          <a:endParaRPr lang="en-US"/>
        </a:p>
      </dgm:t>
    </dgm:pt>
    <dgm:pt modelId="{B4D6F4DE-C63A-485B-A511-DE4AB35C739E}" type="sibTrans" cxnId="{50BADE92-8E41-4589-80BC-D355CFCCC6DB}">
      <dgm:prSet/>
      <dgm:spPr/>
      <dgm:t>
        <a:bodyPr/>
        <a:lstStyle/>
        <a:p>
          <a:endParaRPr lang="en-US"/>
        </a:p>
      </dgm:t>
    </dgm:pt>
    <dgm:pt modelId="{0188B599-F83A-4C65-8041-F3F25AFE32EB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Enterprise Development – Economic economic activities</a:t>
          </a:r>
          <a:endParaRPr lang="en-US" dirty="0">
            <a:solidFill>
              <a:srgbClr val="002060"/>
            </a:solidFill>
          </a:endParaRPr>
        </a:p>
      </dgm:t>
    </dgm:pt>
    <dgm:pt modelId="{F0DD3D24-0CE4-480E-9728-32F58AF4EB19}" type="parTrans" cxnId="{C389DF25-EA1D-4708-94F2-0212A905DDB3}">
      <dgm:prSet/>
      <dgm:spPr/>
      <dgm:t>
        <a:bodyPr/>
        <a:lstStyle/>
        <a:p>
          <a:endParaRPr lang="en-US"/>
        </a:p>
      </dgm:t>
    </dgm:pt>
    <dgm:pt modelId="{6E51AD17-959E-4338-A519-2A397EE15DE1}" type="sibTrans" cxnId="{C389DF25-EA1D-4708-94F2-0212A905DDB3}">
      <dgm:prSet/>
      <dgm:spPr/>
      <dgm:t>
        <a:bodyPr/>
        <a:lstStyle/>
        <a:p>
          <a:endParaRPr lang="en-US"/>
        </a:p>
      </dgm:t>
    </dgm:pt>
    <dgm:pt modelId="{6F562560-1471-4D59-BA23-592EBCE9CE06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Skill Development &amp; Sustainable Enterprise Development </a:t>
          </a:r>
          <a:endParaRPr lang="en-US" dirty="0">
            <a:solidFill>
              <a:srgbClr val="002060"/>
            </a:solidFill>
          </a:endParaRPr>
        </a:p>
      </dgm:t>
    </dgm:pt>
    <dgm:pt modelId="{8EA5DD89-D4EE-4038-BA2E-79C565B75E6C}" type="parTrans" cxnId="{74CE8E2D-75F9-49C1-B229-84BCD6401E75}">
      <dgm:prSet/>
      <dgm:spPr/>
      <dgm:t>
        <a:bodyPr/>
        <a:lstStyle/>
        <a:p>
          <a:endParaRPr lang="en-US"/>
        </a:p>
      </dgm:t>
    </dgm:pt>
    <dgm:pt modelId="{3D10369C-F988-4083-9604-B063901E5BCF}" type="sibTrans" cxnId="{74CE8E2D-75F9-49C1-B229-84BCD6401E75}">
      <dgm:prSet/>
      <dgm:spPr/>
      <dgm:t>
        <a:bodyPr/>
        <a:lstStyle/>
        <a:p>
          <a:endParaRPr lang="en-US"/>
        </a:p>
      </dgm:t>
    </dgm:pt>
    <dgm:pt modelId="{9DB1AA0D-5F4C-4345-8C98-CCA6C810C14C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Safe Shelter</a:t>
          </a:r>
          <a:endParaRPr lang="en-US" dirty="0">
            <a:solidFill>
              <a:srgbClr val="002060"/>
            </a:solidFill>
          </a:endParaRPr>
        </a:p>
      </dgm:t>
    </dgm:pt>
    <dgm:pt modelId="{C7B1506E-7F71-4315-B035-C7DF1A1C6034}" type="parTrans" cxnId="{563C969C-A17B-4509-B876-9288304452CB}">
      <dgm:prSet/>
      <dgm:spPr/>
      <dgm:t>
        <a:bodyPr/>
        <a:lstStyle/>
        <a:p>
          <a:endParaRPr lang="en-US"/>
        </a:p>
      </dgm:t>
    </dgm:pt>
    <dgm:pt modelId="{2AEE93FC-4E00-4A49-BEB2-5D1E648418E3}" type="sibTrans" cxnId="{563C969C-A17B-4509-B876-9288304452CB}">
      <dgm:prSet/>
      <dgm:spPr/>
      <dgm:t>
        <a:bodyPr/>
        <a:lstStyle/>
        <a:p>
          <a:endParaRPr lang="en-US"/>
        </a:p>
      </dgm:t>
    </dgm:pt>
    <dgm:pt modelId="{18482EC5-0594-4D8C-92B2-B4BB419E52A0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Moving Out of Poverty</a:t>
          </a:r>
          <a:endParaRPr lang="en-US" dirty="0">
            <a:solidFill>
              <a:srgbClr val="002060"/>
            </a:solidFill>
          </a:endParaRPr>
        </a:p>
      </dgm:t>
    </dgm:pt>
    <dgm:pt modelId="{D39E0DAF-1D7A-4BF7-BA93-CE49564D7F5F}" type="parTrans" cxnId="{17D5042B-039A-485F-A64D-740289C78F77}">
      <dgm:prSet/>
      <dgm:spPr/>
      <dgm:t>
        <a:bodyPr/>
        <a:lstStyle/>
        <a:p>
          <a:endParaRPr lang="en-US"/>
        </a:p>
      </dgm:t>
    </dgm:pt>
    <dgm:pt modelId="{D1DFE518-A2CE-4D3D-BEF3-4F7DD24791AF}" type="sibTrans" cxnId="{17D5042B-039A-485F-A64D-740289C78F77}">
      <dgm:prSet/>
      <dgm:spPr/>
      <dgm:t>
        <a:bodyPr/>
        <a:lstStyle/>
        <a:p>
          <a:endParaRPr lang="en-US"/>
        </a:p>
      </dgm:t>
    </dgm:pt>
    <dgm:pt modelId="{5F52668E-B0AC-47C3-8285-F1DF2C8FC3A4}" type="pres">
      <dgm:prSet presAssocID="{6BD8CE83-D806-496D-8AFB-A8234DAFEF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28E7482-8638-4F2F-BC1A-506DC6369D42}" type="pres">
      <dgm:prSet presAssocID="{0D91F48D-557E-4B84-9BFB-6491106A23D9}" presName="composite" presStyleCnt="0"/>
      <dgm:spPr/>
    </dgm:pt>
    <dgm:pt modelId="{54F0D0C7-E706-491D-AB60-760F664A49F6}" type="pres">
      <dgm:prSet presAssocID="{0D91F48D-557E-4B84-9BFB-6491106A23D9}" presName="LShape" presStyleLbl="alignNode1" presStyleIdx="0" presStyleCnt="9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2895B0E9-BED8-4D4C-8108-7EFD0233EACC}" type="pres">
      <dgm:prSet presAssocID="{0D91F48D-557E-4B84-9BFB-6491106A23D9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25A9E-20AC-4665-A6C2-A2DFA77C5F22}" type="pres">
      <dgm:prSet presAssocID="{0D91F48D-557E-4B84-9BFB-6491106A23D9}" presName="Triangle" presStyleLbl="alignNode1" presStyleIdx="1" presStyleCnt="9"/>
      <dgm:spPr>
        <a:solidFill>
          <a:srgbClr val="FF0000"/>
        </a:solidFill>
        <a:ln>
          <a:solidFill>
            <a:srgbClr val="FF0000"/>
          </a:solidFill>
        </a:ln>
      </dgm:spPr>
    </dgm:pt>
    <dgm:pt modelId="{F138F2CB-3B9A-49FF-BB66-CF061D947D95}" type="pres">
      <dgm:prSet presAssocID="{B4D6F4DE-C63A-485B-A511-DE4AB35C739E}" presName="sibTrans" presStyleCnt="0"/>
      <dgm:spPr/>
    </dgm:pt>
    <dgm:pt modelId="{F2568670-E30E-44DE-ADE9-715400348E19}" type="pres">
      <dgm:prSet presAssocID="{B4D6F4DE-C63A-485B-A511-DE4AB35C739E}" presName="space" presStyleCnt="0"/>
      <dgm:spPr/>
    </dgm:pt>
    <dgm:pt modelId="{1AD99CCA-BFDB-4569-9F3A-7B2C680515AD}" type="pres">
      <dgm:prSet presAssocID="{0188B599-F83A-4C65-8041-F3F25AFE32EB}" presName="composite" presStyleCnt="0"/>
      <dgm:spPr/>
    </dgm:pt>
    <dgm:pt modelId="{C87FD80C-1622-4B22-BA0F-FBB41EFBA3CA}" type="pres">
      <dgm:prSet presAssocID="{0188B599-F83A-4C65-8041-F3F25AFE32EB}" presName="LShape" presStyleLbl="alignNode1" presStyleIdx="2" presStyleCnt="9"/>
      <dgm:spPr>
        <a:solidFill>
          <a:srgbClr val="7030A0"/>
        </a:solidFill>
        <a:ln>
          <a:solidFill>
            <a:schemeClr val="accent4">
              <a:lumMod val="75000"/>
            </a:schemeClr>
          </a:solidFill>
        </a:ln>
      </dgm:spPr>
    </dgm:pt>
    <dgm:pt modelId="{F8A04B78-C691-40CE-BD28-780856813C01}" type="pres">
      <dgm:prSet presAssocID="{0188B599-F83A-4C65-8041-F3F25AFE32EB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2A337D-AA91-42A1-B1B0-4F13F28BED56}" type="pres">
      <dgm:prSet presAssocID="{0188B599-F83A-4C65-8041-F3F25AFE32EB}" presName="Triangle" presStyleLbl="alignNode1" presStyleIdx="3" presStyleCnt="9"/>
      <dgm:spPr>
        <a:solidFill>
          <a:srgbClr val="7030A0"/>
        </a:solidFill>
        <a:ln>
          <a:solidFill>
            <a:srgbClr val="7030A0"/>
          </a:solidFill>
        </a:ln>
      </dgm:spPr>
    </dgm:pt>
    <dgm:pt modelId="{7DFFF858-DB06-40CA-BE38-1847CA397811}" type="pres">
      <dgm:prSet presAssocID="{6E51AD17-959E-4338-A519-2A397EE15DE1}" presName="sibTrans" presStyleCnt="0"/>
      <dgm:spPr/>
    </dgm:pt>
    <dgm:pt modelId="{50A0C78A-3E67-4AA7-84CA-BAE654A5AFFB}" type="pres">
      <dgm:prSet presAssocID="{6E51AD17-959E-4338-A519-2A397EE15DE1}" presName="space" presStyleCnt="0"/>
      <dgm:spPr/>
    </dgm:pt>
    <dgm:pt modelId="{44083C2B-FC5D-46DB-A2B9-D9B4797C12F9}" type="pres">
      <dgm:prSet presAssocID="{6F562560-1471-4D59-BA23-592EBCE9CE06}" presName="composite" presStyleCnt="0"/>
      <dgm:spPr/>
    </dgm:pt>
    <dgm:pt modelId="{0D5DF954-0E68-40EA-A3D9-18AECA98A44D}" type="pres">
      <dgm:prSet presAssocID="{6F562560-1471-4D59-BA23-592EBCE9CE06}" presName="LShape" presStyleLbl="alignNode1" presStyleIdx="4" presStyleCnt="9"/>
      <dgm:spPr>
        <a:solidFill>
          <a:srgbClr val="92D050"/>
        </a:solidFill>
        <a:ln>
          <a:solidFill>
            <a:srgbClr val="92D050"/>
          </a:solidFill>
        </a:ln>
      </dgm:spPr>
    </dgm:pt>
    <dgm:pt modelId="{56F2174B-77F8-4134-9BA0-36C460772835}" type="pres">
      <dgm:prSet presAssocID="{6F562560-1471-4D59-BA23-592EBCE9CE06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78254-EF30-472F-9A98-0F0DD12E2BB4}" type="pres">
      <dgm:prSet presAssocID="{6F562560-1471-4D59-BA23-592EBCE9CE06}" presName="Triangle" presStyleLbl="alignNode1" presStyleIdx="5" presStyleCnt="9"/>
      <dgm:spPr>
        <a:solidFill>
          <a:srgbClr val="92D050"/>
        </a:solidFill>
        <a:ln>
          <a:solidFill>
            <a:srgbClr val="92D050"/>
          </a:solidFill>
        </a:ln>
      </dgm:spPr>
    </dgm:pt>
    <dgm:pt modelId="{5368D522-F154-4F7B-AA43-310623E5A263}" type="pres">
      <dgm:prSet presAssocID="{3D10369C-F988-4083-9604-B063901E5BCF}" presName="sibTrans" presStyleCnt="0"/>
      <dgm:spPr/>
    </dgm:pt>
    <dgm:pt modelId="{D7F64A78-040A-4F5A-9C3A-B56651D21AEA}" type="pres">
      <dgm:prSet presAssocID="{3D10369C-F988-4083-9604-B063901E5BCF}" presName="space" presStyleCnt="0"/>
      <dgm:spPr/>
    </dgm:pt>
    <dgm:pt modelId="{73169772-141C-4D4F-B78C-DAE09DBE8FB9}" type="pres">
      <dgm:prSet presAssocID="{9DB1AA0D-5F4C-4345-8C98-CCA6C810C14C}" presName="composite" presStyleCnt="0"/>
      <dgm:spPr/>
    </dgm:pt>
    <dgm:pt modelId="{28246A65-1521-46AF-853D-DCB697FC790D}" type="pres">
      <dgm:prSet presAssocID="{9DB1AA0D-5F4C-4345-8C98-CCA6C810C14C}" presName="LShape" presStyleLbl="alignNode1" presStyleIdx="6" presStyleCnt="9"/>
      <dgm:spPr>
        <a:solidFill>
          <a:srgbClr val="0070C0"/>
        </a:solidFill>
        <a:ln>
          <a:solidFill>
            <a:srgbClr val="0070C0"/>
          </a:solidFill>
        </a:ln>
      </dgm:spPr>
    </dgm:pt>
    <dgm:pt modelId="{A56B5A2F-8C34-47DC-8342-F3A7030B4ECB}" type="pres">
      <dgm:prSet presAssocID="{9DB1AA0D-5F4C-4345-8C98-CCA6C810C14C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8D9F2-4F6B-440A-8FA4-1383D6265C3A}" type="pres">
      <dgm:prSet presAssocID="{9DB1AA0D-5F4C-4345-8C98-CCA6C810C14C}" presName="Triangle" presStyleLbl="alignNode1" presStyleIdx="7" presStyleCnt="9"/>
      <dgm:spPr>
        <a:solidFill>
          <a:srgbClr val="0070C0"/>
        </a:solidFill>
        <a:ln>
          <a:solidFill>
            <a:srgbClr val="0070C0"/>
          </a:solidFill>
        </a:ln>
      </dgm:spPr>
    </dgm:pt>
    <dgm:pt modelId="{199D6527-4C55-4B1F-9FD5-5CE89D6E95F9}" type="pres">
      <dgm:prSet presAssocID="{2AEE93FC-4E00-4A49-BEB2-5D1E648418E3}" presName="sibTrans" presStyleCnt="0"/>
      <dgm:spPr/>
    </dgm:pt>
    <dgm:pt modelId="{13208212-94D4-4EF5-BE15-63B3910803B7}" type="pres">
      <dgm:prSet presAssocID="{2AEE93FC-4E00-4A49-BEB2-5D1E648418E3}" presName="space" presStyleCnt="0"/>
      <dgm:spPr/>
    </dgm:pt>
    <dgm:pt modelId="{95428E69-15F6-4CE2-A8F0-F2011567D95B}" type="pres">
      <dgm:prSet presAssocID="{18482EC5-0594-4D8C-92B2-B4BB419E52A0}" presName="composite" presStyleCnt="0"/>
      <dgm:spPr/>
    </dgm:pt>
    <dgm:pt modelId="{0A6AF7B0-D0A9-4614-B86D-F2CEE2624383}" type="pres">
      <dgm:prSet presAssocID="{18482EC5-0594-4D8C-92B2-B4BB419E52A0}" presName="LShape" presStyleLbl="alignNode1" presStyleIdx="8" presStyleCnt="9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</dgm:pt>
    <dgm:pt modelId="{F45AE0FA-6519-4BF2-B3C5-6DD5CDF897B0}" type="pres">
      <dgm:prSet presAssocID="{18482EC5-0594-4D8C-92B2-B4BB419E52A0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8FCF75-8CD0-458A-9776-151A10D247FA}" type="presOf" srcId="{0188B599-F83A-4C65-8041-F3F25AFE32EB}" destId="{F8A04B78-C691-40CE-BD28-780856813C01}" srcOrd="0" destOrd="0" presId="urn:microsoft.com/office/officeart/2009/3/layout/StepUpProcess"/>
    <dgm:cxn modelId="{06085968-94B9-4F9D-830B-BE0169B1BD80}" type="presOf" srcId="{0D91F48D-557E-4B84-9BFB-6491106A23D9}" destId="{2895B0E9-BED8-4D4C-8108-7EFD0233EACC}" srcOrd="0" destOrd="0" presId="urn:microsoft.com/office/officeart/2009/3/layout/StepUpProcess"/>
    <dgm:cxn modelId="{C9749511-3101-45D6-99C5-332D64CF1B7B}" type="presOf" srcId="{6F562560-1471-4D59-BA23-592EBCE9CE06}" destId="{56F2174B-77F8-4134-9BA0-36C460772835}" srcOrd="0" destOrd="0" presId="urn:microsoft.com/office/officeart/2009/3/layout/StepUpProcess"/>
    <dgm:cxn modelId="{563C969C-A17B-4509-B876-9288304452CB}" srcId="{6BD8CE83-D806-496D-8AFB-A8234DAFEF79}" destId="{9DB1AA0D-5F4C-4345-8C98-CCA6C810C14C}" srcOrd="3" destOrd="0" parTransId="{C7B1506E-7F71-4315-B035-C7DF1A1C6034}" sibTransId="{2AEE93FC-4E00-4A49-BEB2-5D1E648418E3}"/>
    <dgm:cxn modelId="{91C58EE9-BFEE-4703-8457-0F8C6466509B}" type="presOf" srcId="{18482EC5-0594-4D8C-92B2-B4BB419E52A0}" destId="{F45AE0FA-6519-4BF2-B3C5-6DD5CDF897B0}" srcOrd="0" destOrd="0" presId="urn:microsoft.com/office/officeart/2009/3/layout/StepUpProcess"/>
    <dgm:cxn modelId="{74CE8E2D-75F9-49C1-B229-84BCD6401E75}" srcId="{6BD8CE83-D806-496D-8AFB-A8234DAFEF79}" destId="{6F562560-1471-4D59-BA23-592EBCE9CE06}" srcOrd="2" destOrd="0" parTransId="{8EA5DD89-D4EE-4038-BA2E-79C565B75E6C}" sibTransId="{3D10369C-F988-4083-9604-B063901E5BCF}"/>
    <dgm:cxn modelId="{17D5042B-039A-485F-A64D-740289C78F77}" srcId="{6BD8CE83-D806-496D-8AFB-A8234DAFEF79}" destId="{18482EC5-0594-4D8C-92B2-B4BB419E52A0}" srcOrd="4" destOrd="0" parTransId="{D39E0DAF-1D7A-4BF7-BA93-CE49564D7F5F}" sibTransId="{D1DFE518-A2CE-4D3D-BEF3-4F7DD24791AF}"/>
    <dgm:cxn modelId="{C389DF25-EA1D-4708-94F2-0212A905DDB3}" srcId="{6BD8CE83-D806-496D-8AFB-A8234DAFEF79}" destId="{0188B599-F83A-4C65-8041-F3F25AFE32EB}" srcOrd="1" destOrd="0" parTransId="{F0DD3D24-0CE4-480E-9728-32F58AF4EB19}" sibTransId="{6E51AD17-959E-4338-A519-2A397EE15DE1}"/>
    <dgm:cxn modelId="{50BADE92-8E41-4589-80BC-D355CFCCC6DB}" srcId="{6BD8CE83-D806-496D-8AFB-A8234DAFEF79}" destId="{0D91F48D-557E-4B84-9BFB-6491106A23D9}" srcOrd="0" destOrd="0" parTransId="{E8A7682F-3E53-42B4-9354-DA3F223523D7}" sibTransId="{B4D6F4DE-C63A-485B-A511-DE4AB35C739E}"/>
    <dgm:cxn modelId="{F12DD4D5-A85F-4050-8A95-A7BCEACDCC5C}" type="presOf" srcId="{9DB1AA0D-5F4C-4345-8C98-CCA6C810C14C}" destId="{A56B5A2F-8C34-47DC-8342-F3A7030B4ECB}" srcOrd="0" destOrd="0" presId="urn:microsoft.com/office/officeart/2009/3/layout/StepUpProcess"/>
    <dgm:cxn modelId="{3CA46575-79D3-4288-B777-431C905A6AD4}" type="presOf" srcId="{6BD8CE83-D806-496D-8AFB-A8234DAFEF79}" destId="{5F52668E-B0AC-47C3-8285-F1DF2C8FC3A4}" srcOrd="0" destOrd="0" presId="urn:microsoft.com/office/officeart/2009/3/layout/StepUpProcess"/>
    <dgm:cxn modelId="{04252F4F-8198-4C8F-A5AE-5C34CE6DEA79}" type="presParOf" srcId="{5F52668E-B0AC-47C3-8285-F1DF2C8FC3A4}" destId="{928E7482-8638-4F2F-BC1A-506DC6369D42}" srcOrd="0" destOrd="0" presId="urn:microsoft.com/office/officeart/2009/3/layout/StepUpProcess"/>
    <dgm:cxn modelId="{82D7DCFB-2853-43BC-B576-4876CCA7418C}" type="presParOf" srcId="{928E7482-8638-4F2F-BC1A-506DC6369D42}" destId="{54F0D0C7-E706-491D-AB60-760F664A49F6}" srcOrd="0" destOrd="0" presId="urn:microsoft.com/office/officeart/2009/3/layout/StepUpProcess"/>
    <dgm:cxn modelId="{84CB15A1-627E-47C7-8B53-16B0BFE6C986}" type="presParOf" srcId="{928E7482-8638-4F2F-BC1A-506DC6369D42}" destId="{2895B0E9-BED8-4D4C-8108-7EFD0233EACC}" srcOrd="1" destOrd="0" presId="urn:microsoft.com/office/officeart/2009/3/layout/StepUpProcess"/>
    <dgm:cxn modelId="{CE2B20C1-E3DD-4BDA-A50B-F952622471C1}" type="presParOf" srcId="{928E7482-8638-4F2F-BC1A-506DC6369D42}" destId="{73725A9E-20AC-4665-A6C2-A2DFA77C5F22}" srcOrd="2" destOrd="0" presId="urn:microsoft.com/office/officeart/2009/3/layout/StepUpProcess"/>
    <dgm:cxn modelId="{69AF836D-3FD9-4A34-BEEA-9983B07EEA6C}" type="presParOf" srcId="{5F52668E-B0AC-47C3-8285-F1DF2C8FC3A4}" destId="{F138F2CB-3B9A-49FF-BB66-CF061D947D95}" srcOrd="1" destOrd="0" presId="urn:microsoft.com/office/officeart/2009/3/layout/StepUpProcess"/>
    <dgm:cxn modelId="{3D320191-38E7-4103-B797-BC6BE08CFDF7}" type="presParOf" srcId="{F138F2CB-3B9A-49FF-BB66-CF061D947D95}" destId="{F2568670-E30E-44DE-ADE9-715400348E19}" srcOrd="0" destOrd="0" presId="urn:microsoft.com/office/officeart/2009/3/layout/StepUpProcess"/>
    <dgm:cxn modelId="{C7096905-E637-45E8-A303-9068A68B751C}" type="presParOf" srcId="{5F52668E-B0AC-47C3-8285-F1DF2C8FC3A4}" destId="{1AD99CCA-BFDB-4569-9F3A-7B2C680515AD}" srcOrd="2" destOrd="0" presId="urn:microsoft.com/office/officeart/2009/3/layout/StepUpProcess"/>
    <dgm:cxn modelId="{2DE1858C-D6A9-4D57-9630-69D600ECAFFC}" type="presParOf" srcId="{1AD99CCA-BFDB-4569-9F3A-7B2C680515AD}" destId="{C87FD80C-1622-4B22-BA0F-FBB41EFBA3CA}" srcOrd="0" destOrd="0" presId="urn:microsoft.com/office/officeart/2009/3/layout/StepUpProcess"/>
    <dgm:cxn modelId="{441C886A-50A7-4011-890E-CEF936B38067}" type="presParOf" srcId="{1AD99CCA-BFDB-4569-9F3A-7B2C680515AD}" destId="{F8A04B78-C691-40CE-BD28-780856813C01}" srcOrd="1" destOrd="0" presId="urn:microsoft.com/office/officeart/2009/3/layout/StepUpProcess"/>
    <dgm:cxn modelId="{8CDFCD6A-DCB0-4E05-9BE7-CA1998FCA94C}" type="presParOf" srcId="{1AD99CCA-BFDB-4569-9F3A-7B2C680515AD}" destId="{712A337D-AA91-42A1-B1B0-4F13F28BED56}" srcOrd="2" destOrd="0" presId="urn:microsoft.com/office/officeart/2009/3/layout/StepUpProcess"/>
    <dgm:cxn modelId="{A3A2DCDF-1F08-4CBF-9991-2D81D8B4B441}" type="presParOf" srcId="{5F52668E-B0AC-47C3-8285-F1DF2C8FC3A4}" destId="{7DFFF858-DB06-40CA-BE38-1847CA397811}" srcOrd="3" destOrd="0" presId="urn:microsoft.com/office/officeart/2009/3/layout/StepUpProcess"/>
    <dgm:cxn modelId="{E256BAFD-858E-4B96-85D3-6561874C26E0}" type="presParOf" srcId="{7DFFF858-DB06-40CA-BE38-1847CA397811}" destId="{50A0C78A-3E67-4AA7-84CA-BAE654A5AFFB}" srcOrd="0" destOrd="0" presId="urn:microsoft.com/office/officeart/2009/3/layout/StepUpProcess"/>
    <dgm:cxn modelId="{056C6C3F-9650-442A-8583-477862D61F57}" type="presParOf" srcId="{5F52668E-B0AC-47C3-8285-F1DF2C8FC3A4}" destId="{44083C2B-FC5D-46DB-A2B9-D9B4797C12F9}" srcOrd="4" destOrd="0" presId="urn:microsoft.com/office/officeart/2009/3/layout/StepUpProcess"/>
    <dgm:cxn modelId="{4B6B1B8A-D8F5-450A-BCED-056DA117D7CF}" type="presParOf" srcId="{44083C2B-FC5D-46DB-A2B9-D9B4797C12F9}" destId="{0D5DF954-0E68-40EA-A3D9-18AECA98A44D}" srcOrd="0" destOrd="0" presId="urn:microsoft.com/office/officeart/2009/3/layout/StepUpProcess"/>
    <dgm:cxn modelId="{BA2E882D-7C3F-44A3-804E-E83238F770B0}" type="presParOf" srcId="{44083C2B-FC5D-46DB-A2B9-D9B4797C12F9}" destId="{56F2174B-77F8-4134-9BA0-36C460772835}" srcOrd="1" destOrd="0" presId="urn:microsoft.com/office/officeart/2009/3/layout/StepUpProcess"/>
    <dgm:cxn modelId="{5F972052-F315-4E37-992B-8B0874DF3DB3}" type="presParOf" srcId="{44083C2B-FC5D-46DB-A2B9-D9B4797C12F9}" destId="{02478254-EF30-472F-9A98-0F0DD12E2BB4}" srcOrd="2" destOrd="0" presId="urn:microsoft.com/office/officeart/2009/3/layout/StepUpProcess"/>
    <dgm:cxn modelId="{B30D0804-F161-48A3-ACEE-6B70D6145E0F}" type="presParOf" srcId="{5F52668E-B0AC-47C3-8285-F1DF2C8FC3A4}" destId="{5368D522-F154-4F7B-AA43-310623E5A263}" srcOrd="5" destOrd="0" presId="urn:microsoft.com/office/officeart/2009/3/layout/StepUpProcess"/>
    <dgm:cxn modelId="{8245AE0C-7F5A-4C8A-84C0-E00ECEFA30E7}" type="presParOf" srcId="{5368D522-F154-4F7B-AA43-310623E5A263}" destId="{D7F64A78-040A-4F5A-9C3A-B56651D21AEA}" srcOrd="0" destOrd="0" presId="urn:microsoft.com/office/officeart/2009/3/layout/StepUpProcess"/>
    <dgm:cxn modelId="{DF634A5A-732D-4FC9-AC7E-F25518312E9F}" type="presParOf" srcId="{5F52668E-B0AC-47C3-8285-F1DF2C8FC3A4}" destId="{73169772-141C-4D4F-B78C-DAE09DBE8FB9}" srcOrd="6" destOrd="0" presId="urn:microsoft.com/office/officeart/2009/3/layout/StepUpProcess"/>
    <dgm:cxn modelId="{2227EA61-8D80-4BA5-B16B-BC36DD53DEDC}" type="presParOf" srcId="{73169772-141C-4D4F-B78C-DAE09DBE8FB9}" destId="{28246A65-1521-46AF-853D-DCB697FC790D}" srcOrd="0" destOrd="0" presId="urn:microsoft.com/office/officeart/2009/3/layout/StepUpProcess"/>
    <dgm:cxn modelId="{B8D6F625-8C1E-469D-AEA4-92AB8F366A16}" type="presParOf" srcId="{73169772-141C-4D4F-B78C-DAE09DBE8FB9}" destId="{A56B5A2F-8C34-47DC-8342-F3A7030B4ECB}" srcOrd="1" destOrd="0" presId="urn:microsoft.com/office/officeart/2009/3/layout/StepUpProcess"/>
    <dgm:cxn modelId="{4698DD10-271C-422F-B718-6D48B5D4FE30}" type="presParOf" srcId="{73169772-141C-4D4F-B78C-DAE09DBE8FB9}" destId="{BFE8D9F2-4F6B-440A-8FA4-1383D6265C3A}" srcOrd="2" destOrd="0" presId="urn:microsoft.com/office/officeart/2009/3/layout/StepUpProcess"/>
    <dgm:cxn modelId="{47398961-0D42-4A9D-9A25-BF84578A3980}" type="presParOf" srcId="{5F52668E-B0AC-47C3-8285-F1DF2C8FC3A4}" destId="{199D6527-4C55-4B1F-9FD5-5CE89D6E95F9}" srcOrd="7" destOrd="0" presId="urn:microsoft.com/office/officeart/2009/3/layout/StepUpProcess"/>
    <dgm:cxn modelId="{3C730572-1335-45BB-831F-A29C2194929E}" type="presParOf" srcId="{199D6527-4C55-4B1F-9FD5-5CE89D6E95F9}" destId="{13208212-94D4-4EF5-BE15-63B3910803B7}" srcOrd="0" destOrd="0" presId="urn:microsoft.com/office/officeart/2009/3/layout/StepUpProcess"/>
    <dgm:cxn modelId="{0FE838B0-B624-4E2B-9D1B-341E577CB8AC}" type="presParOf" srcId="{5F52668E-B0AC-47C3-8285-F1DF2C8FC3A4}" destId="{95428E69-15F6-4CE2-A8F0-F2011567D95B}" srcOrd="8" destOrd="0" presId="urn:microsoft.com/office/officeart/2009/3/layout/StepUpProcess"/>
    <dgm:cxn modelId="{5472CD8C-87C8-432B-8EB3-490FDF409BCB}" type="presParOf" srcId="{95428E69-15F6-4CE2-A8F0-F2011567D95B}" destId="{0A6AF7B0-D0A9-4614-B86D-F2CEE2624383}" srcOrd="0" destOrd="0" presId="urn:microsoft.com/office/officeart/2009/3/layout/StepUpProcess"/>
    <dgm:cxn modelId="{756692E3-FF06-49FD-AE1A-B48BEF6CC0BB}" type="presParOf" srcId="{95428E69-15F6-4CE2-A8F0-F2011567D95B}" destId="{F45AE0FA-6519-4BF2-B3C5-6DD5CDF897B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086A97-3D24-43F1-95D3-BDB6AF1C5E17}" type="doc">
      <dgm:prSet loTypeId="urn:microsoft.com/office/officeart/2005/8/layout/process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80AC80-4B0A-4AE0-83CB-E2FDF1C36A49}">
      <dgm:prSet custT="1"/>
      <dgm:spPr/>
      <dgm:t>
        <a:bodyPr/>
        <a:lstStyle/>
        <a:p>
          <a:pPr rtl="0"/>
          <a:r>
            <a:rPr lang="en-US" sz="2400" dirty="0" smtClean="0"/>
            <a:t>Active Loan Clients………. ..</a:t>
          </a:r>
          <a:r>
            <a:rPr lang="en-US" sz="2400" b="1" i="0" u="none" dirty="0" smtClean="0"/>
            <a:t>14948</a:t>
          </a:r>
          <a:endParaRPr lang="en-US" sz="2400" dirty="0"/>
        </a:p>
      </dgm:t>
    </dgm:pt>
    <dgm:pt modelId="{E54D5B75-FECC-45FF-B191-13A99397451F}" type="parTrans" cxnId="{DFB1A5AD-C6A1-4F7C-95C4-6851538D4406}">
      <dgm:prSet/>
      <dgm:spPr/>
      <dgm:t>
        <a:bodyPr/>
        <a:lstStyle/>
        <a:p>
          <a:endParaRPr lang="en-US" sz="2400"/>
        </a:p>
      </dgm:t>
    </dgm:pt>
    <dgm:pt modelId="{42B9C5DF-FE2B-4881-B20D-D4702D517153}" type="sibTrans" cxnId="{DFB1A5AD-C6A1-4F7C-95C4-6851538D4406}">
      <dgm:prSet/>
      <dgm:spPr/>
      <dgm:t>
        <a:bodyPr/>
        <a:lstStyle/>
        <a:p>
          <a:endParaRPr lang="en-US" sz="2400"/>
        </a:p>
      </dgm:t>
    </dgm:pt>
    <dgm:pt modelId="{85B37539-15C2-4399-95BB-F62644D69EEC}">
      <dgm:prSet custT="1"/>
      <dgm:spPr/>
      <dgm:t>
        <a:bodyPr/>
        <a:lstStyle/>
        <a:p>
          <a:pPr rtl="0"/>
          <a:r>
            <a:rPr lang="en-US" sz="2400" dirty="0" smtClean="0"/>
            <a:t>Branches ……… 13</a:t>
          </a:r>
          <a:endParaRPr lang="en-US" sz="2400" dirty="0"/>
        </a:p>
      </dgm:t>
    </dgm:pt>
    <dgm:pt modelId="{A49DAD01-B88E-40EB-BD57-462A9F419B48}" type="parTrans" cxnId="{350B6225-98A8-44AE-A3C2-F11CE2402033}">
      <dgm:prSet/>
      <dgm:spPr/>
      <dgm:t>
        <a:bodyPr/>
        <a:lstStyle/>
        <a:p>
          <a:endParaRPr lang="en-US" sz="2400"/>
        </a:p>
      </dgm:t>
    </dgm:pt>
    <dgm:pt modelId="{5C826EAC-E773-423F-97D0-40948D6A728A}" type="sibTrans" cxnId="{350B6225-98A8-44AE-A3C2-F11CE2402033}">
      <dgm:prSet/>
      <dgm:spPr/>
      <dgm:t>
        <a:bodyPr/>
        <a:lstStyle/>
        <a:p>
          <a:endParaRPr lang="en-US" sz="2400"/>
        </a:p>
      </dgm:t>
    </dgm:pt>
    <dgm:pt modelId="{EC0BC33E-B900-45BB-8550-7C1BB36AA8F3}">
      <dgm:prSet custT="1"/>
      <dgm:spPr/>
      <dgm:t>
        <a:bodyPr/>
        <a:lstStyle/>
        <a:p>
          <a:pPr rtl="0"/>
          <a:r>
            <a:rPr lang="en-US" sz="2400" dirty="0" smtClean="0"/>
            <a:t>Districts ………9 ( 138 </a:t>
          </a:r>
          <a:r>
            <a:rPr lang="en-US" sz="2400" dirty="0" err="1" smtClean="0"/>
            <a:t>Communitiess</a:t>
          </a:r>
          <a:r>
            <a:rPr lang="en-US" sz="2400" dirty="0" smtClean="0"/>
            <a:t>)</a:t>
          </a:r>
          <a:endParaRPr lang="en-US" sz="2400" dirty="0"/>
        </a:p>
      </dgm:t>
    </dgm:pt>
    <dgm:pt modelId="{E9A39E20-03B0-4219-8038-57F215B5D7A4}" type="parTrans" cxnId="{114E166A-27FA-4345-B240-32EA2D184390}">
      <dgm:prSet/>
      <dgm:spPr/>
      <dgm:t>
        <a:bodyPr/>
        <a:lstStyle/>
        <a:p>
          <a:endParaRPr lang="en-US" sz="2400"/>
        </a:p>
      </dgm:t>
    </dgm:pt>
    <dgm:pt modelId="{230B1C88-E905-4C9C-9001-C94D77561FDE}" type="sibTrans" cxnId="{114E166A-27FA-4345-B240-32EA2D184390}">
      <dgm:prSet/>
      <dgm:spPr/>
      <dgm:t>
        <a:bodyPr/>
        <a:lstStyle/>
        <a:p>
          <a:endParaRPr lang="en-US" sz="2400"/>
        </a:p>
      </dgm:t>
    </dgm:pt>
    <dgm:pt modelId="{CD0F4B2E-6C38-4976-8240-1D4398835E78}">
      <dgm:prSet custT="1"/>
      <dgm:spPr/>
      <dgm:t>
        <a:bodyPr/>
        <a:lstStyle/>
        <a:p>
          <a:pPr rtl="0"/>
          <a:r>
            <a:rPr lang="en-US" sz="2400" dirty="0" smtClean="0"/>
            <a:t>Portfolio outstanding……</a:t>
          </a:r>
          <a:r>
            <a:rPr lang="en-US" sz="2400" dirty="0" err="1" smtClean="0"/>
            <a:t>Rs</a:t>
          </a:r>
          <a:r>
            <a:rPr lang="en-US" sz="2400" dirty="0" smtClean="0"/>
            <a:t>. </a:t>
          </a:r>
          <a:r>
            <a:rPr lang="en-US" sz="2400" b="1" i="0" u="none" dirty="0" smtClean="0"/>
            <a:t>1166 </a:t>
          </a:r>
          <a:r>
            <a:rPr lang="en-US" sz="2400" dirty="0" smtClean="0"/>
            <a:t>Lac</a:t>
          </a:r>
          <a:endParaRPr lang="en-US" sz="2400" dirty="0"/>
        </a:p>
      </dgm:t>
    </dgm:pt>
    <dgm:pt modelId="{C0F42592-AF38-47C6-B499-A5A9A6A9EFDD}" type="parTrans" cxnId="{6480943E-07F8-4F9A-AB2E-5908F47EC315}">
      <dgm:prSet/>
      <dgm:spPr/>
      <dgm:t>
        <a:bodyPr/>
        <a:lstStyle/>
        <a:p>
          <a:endParaRPr lang="en-US" sz="2400"/>
        </a:p>
      </dgm:t>
    </dgm:pt>
    <dgm:pt modelId="{B8B4FD88-87F6-4A0D-B394-016678BFAA7D}" type="sibTrans" cxnId="{6480943E-07F8-4F9A-AB2E-5908F47EC315}">
      <dgm:prSet/>
      <dgm:spPr/>
      <dgm:t>
        <a:bodyPr/>
        <a:lstStyle/>
        <a:p>
          <a:endParaRPr lang="en-US" sz="2400"/>
        </a:p>
      </dgm:t>
    </dgm:pt>
    <dgm:pt modelId="{E35D2680-610D-49CF-8EAB-75186A612E3B}">
      <dgm:prSet custT="1"/>
      <dgm:spPr/>
      <dgm:t>
        <a:bodyPr/>
        <a:lstStyle/>
        <a:p>
          <a:pPr rtl="0"/>
          <a:r>
            <a:rPr lang="en-US" sz="2400" dirty="0" smtClean="0"/>
            <a:t>Cumulative No of loans disbursed…….</a:t>
          </a:r>
          <a:r>
            <a:rPr lang="en-US" sz="2400" b="1" i="0" u="none" dirty="0" smtClean="0"/>
            <a:t>31644</a:t>
          </a:r>
          <a:endParaRPr lang="en-US" sz="2400" dirty="0"/>
        </a:p>
      </dgm:t>
    </dgm:pt>
    <dgm:pt modelId="{F48EC084-BACE-4080-A0DB-8C338876961A}" type="parTrans" cxnId="{F0A209DF-5879-4CBD-866C-0ED0C563B283}">
      <dgm:prSet/>
      <dgm:spPr/>
      <dgm:t>
        <a:bodyPr/>
        <a:lstStyle/>
        <a:p>
          <a:endParaRPr lang="en-US" sz="2400"/>
        </a:p>
      </dgm:t>
    </dgm:pt>
    <dgm:pt modelId="{4D28B05F-C602-41D8-9A19-0D17A33D94C8}" type="sibTrans" cxnId="{F0A209DF-5879-4CBD-866C-0ED0C563B283}">
      <dgm:prSet/>
      <dgm:spPr/>
      <dgm:t>
        <a:bodyPr/>
        <a:lstStyle/>
        <a:p>
          <a:endParaRPr lang="en-US" sz="2400"/>
        </a:p>
      </dgm:t>
    </dgm:pt>
    <dgm:pt modelId="{209A5B74-EFC7-4DE0-81EA-F14172334F9E}">
      <dgm:prSet custT="1"/>
      <dgm:spPr/>
      <dgm:t>
        <a:bodyPr/>
        <a:lstStyle/>
        <a:p>
          <a:pPr rtl="0"/>
          <a:r>
            <a:rPr lang="en-US" sz="2400" dirty="0" smtClean="0"/>
            <a:t>Cumulative loan amount disbursed</a:t>
          </a:r>
          <a:r>
            <a:rPr lang="en-US" sz="2400" i="1" dirty="0" smtClean="0"/>
            <a:t>….</a:t>
          </a:r>
          <a:r>
            <a:rPr lang="en-US" sz="2400" b="1" i="0" dirty="0" smtClean="0"/>
            <a:t>INR </a:t>
          </a:r>
          <a:r>
            <a:rPr lang="en-US" sz="2400" b="1" i="0" u="none" dirty="0" smtClean="0"/>
            <a:t>3630</a:t>
          </a:r>
          <a:r>
            <a:rPr lang="en-US" sz="2400" dirty="0" smtClean="0"/>
            <a:t>Lac</a:t>
          </a:r>
          <a:endParaRPr lang="en-US" sz="2400" dirty="0"/>
        </a:p>
      </dgm:t>
    </dgm:pt>
    <dgm:pt modelId="{859950A8-075C-445E-91E5-7599494B59D9}" type="parTrans" cxnId="{8B9CACD6-542F-4F23-ADFD-BEFDEDA4105E}">
      <dgm:prSet/>
      <dgm:spPr/>
      <dgm:t>
        <a:bodyPr/>
        <a:lstStyle/>
        <a:p>
          <a:endParaRPr lang="en-US" sz="2400"/>
        </a:p>
      </dgm:t>
    </dgm:pt>
    <dgm:pt modelId="{F1A0BAF8-3B94-4E8E-969A-7CE4A1FBC0DF}" type="sibTrans" cxnId="{8B9CACD6-542F-4F23-ADFD-BEFDEDA4105E}">
      <dgm:prSet/>
      <dgm:spPr/>
      <dgm:t>
        <a:bodyPr/>
        <a:lstStyle/>
        <a:p>
          <a:endParaRPr lang="en-US" sz="2400"/>
        </a:p>
      </dgm:t>
    </dgm:pt>
    <dgm:pt modelId="{08A62EE6-C8BB-4F25-AD98-9BAF576A1B64}">
      <dgm:prSet custT="1"/>
      <dgm:spPr/>
      <dgm:t>
        <a:bodyPr/>
        <a:lstStyle/>
        <a:p>
          <a:pPr rtl="0"/>
          <a:r>
            <a:rPr lang="en-US" sz="2400" dirty="0" smtClean="0"/>
            <a:t>Capital Adequacy Ratio…..40%</a:t>
          </a:r>
          <a:endParaRPr lang="en-US" sz="2400" dirty="0"/>
        </a:p>
      </dgm:t>
    </dgm:pt>
    <dgm:pt modelId="{06187D68-A0DA-4480-B8BE-C0DB6409EC6F}" type="parTrans" cxnId="{1C4EA996-6C8F-4803-AC63-591ACA4E35C4}">
      <dgm:prSet/>
      <dgm:spPr/>
      <dgm:t>
        <a:bodyPr/>
        <a:lstStyle/>
        <a:p>
          <a:endParaRPr lang="en-US" sz="2400"/>
        </a:p>
      </dgm:t>
    </dgm:pt>
    <dgm:pt modelId="{53AC2C0C-F398-45AE-80A6-0E5EC8ED78B5}" type="sibTrans" cxnId="{1C4EA996-6C8F-4803-AC63-591ACA4E35C4}">
      <dgm:prSet/>
      <dgm:spPr/>
      <dgm:t>
        <a:bodyPr/>
        <a:lstStyle/>
        <a:p>
          <a:endParaRPr lang="en-US" sz="2400"/>
        </a:p>
      </dgm:t>
    </dgm:pt>
    <dgm:pt modelId="{3C3A2E90-0AC9-464B-A18F-7AB229D7FFE1}">
      <dgm:prSet custT="1"/>
      <dgm:spPr/>
      <dgm:t>
        <a:bodyPr/>
        <a:lstStyle/>
        <a:p>
          <a:pPr rtl="0"/>
          <a:r>
            <a:rPr lang="en-US" sz="2400" dirty="0" smtClean="0"/>
            <a:t>Operational Self Sufficiency …..96% +</a:t>
          </a:r>
          <a:endParaRPr lang="en-US" sz="2400" dirty="0"/>
        </a:p>
      </dgm:t>
    </dgm:pt>
    <dgm:pt modelId="{C0779CF9-6C7B-4447-96F1-30F8F97363EE}" type="parTrans" cxnId="{8342A25F-F63D-463B-AE6C-CC0C0EB26640}">
      <dgm:prSet/>
      <dgm:spPr/>
      <dgm:t>
        <a:bodyPr/>
        <a:lstStyle/>
        <a:p>
          <a:endParaRPr lang="en-US" sz="2400"/>
        </a:p>
      </dgm:t>
    </dgm:pt>
    <dgm:pt modelId="{AB412515-F84B-41C6-96D2-E0323E00368F}" type="sibTrans" cxnId="{8342A25F-F63D-463B-AE6C-CC0C0EB26640}">
      <dgm:prSet/>
      <dgm:spPr/>
      <dgm:t>
        <a:bodyPr/>
        <a:lstStyle/>
        <a:p>
          <a:endParaRPr lang="en-US" sz="2400"/>
        </a:p>
      </dgm:t>
    </dgm:pt>
    <dgm:pt modelId="{45366FD8-BEC0-40BE-BBA8-88BEEB11DFD2}" type="pres">
      <dgm:prSet presAssocID="{7D086A97-3D24-43F1-95D3-BDB6AF1C5E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8D0EB3-31CA-473E-BE1D-79F96AE36DA9}" type="pres">
      <dgm:prSet presAssocID="{3C3A2E90-0AC9-464B-A18F-7AB229D7FFE1}" presName="boxAndChildren" presStyleCnt="0"/>
      <dgm:spPr/>
      <dgm:t>
        <a:bodyPr/>
        <a:lstStyle/>
        <a:p>
          <a:endParaRPr lang="en-US"/>
        </a:p>
      </dgm:t>
    </dgm:pt>
    <dgm:pt modelId="{D518F925-7947-4F9A-948B-3FA777E53C15}" type="pres">
      <dgm:prSet presAssocID="{3C3A2E90-0AC9-464B-A18F-7AB229D7FFE1}" presName="parentTextBox" presStyleLbl="node1" presStyleIdx="0" presStyleCnt="8"/>
      <dgm:spPr/>
      <dgm:t>
        <a:bodyPr/>
        <a:lstStyle/>
        <a:p>
          <a:endParaRPr lang="en-US"/>
        </a:p>
      </dgm:t>
    </dgm:pt>
    <dgm:pt modelId="{FF6E2DCB-CD8F-4CD2-BA3E-28833BE5AAD6}" type="pres">
      <dgm:prSet presAssocID="{53AC2C0C-F398-45AE-80A6-0E5EC8ED78B5}" presName="sp" presStyleCnt="0"/>
      <dgm:spPr/>
      <dgm:t>
        <a:bodyPr/>
        <a:lstStyle/>
        <a:p>
          <a:endParaRPr lang="en-US"/>
        </a:p>
      </dgm:t>
    </dgm:pt>
    <dgm:pt modelId="{EE423A0E-703A-4652-99CD-E31A59270D56}" type="pres">
      <dgm:prSet presAssocID="{08A62EE6-C8BB-4F25-AD98-9BAF576A1B64}" presName="arrowAndChildren" presStyleCnt="0"/>
      <dgm:spPr/>
      <dgm:t>
        <a:bodyPr/>
        <a:lstStyle/>
        <a:p>
          <a:endParaRPr lang="en-US"/>
        </a:p>
      </dgm:t>
    </dgm:pt>
    <dgm:pt modelId="{A9D28466-FA67-4F1B-81E5-8E20EBA28142}" type="pres">
      <dgm:prSet presAssocID="{08A62EE6-C8BB-4F25-AD98-9BAF576A1B64}" presName="parentTextArrow" presStyleLbl="node1" presStyleIdx="1" presStyleCnt="8"/>
      <dgm:spPr/>
      <dgm:t>
        <a:bodyPr/>
        <a:lstStyle/>
        <a:p>
          <a:endParaRPr lang="en-US"/>
        </a:p>
      </dgm:t>
    </dgm:pt>
    <dgm:pt modelId="{41AB6F61-55AF-4C3A-8A34-0C7AEB9ECE05}" type="pres">
      <dgm:prSet presAssocID="{F1A0BAF8-3B94-4E8E-969A-7CE4A1FBC0DF}" presName="sp" presStyleCnt="0"/>
      <dgm:spPr/>
      <dgm:t>
        <a:bodyPr/>
        <a:lstStyle/>
        <a:p>
          <a:endParaRPr lang="en-US"/>
        </a:p>
      </dgm:t>
    </dgm:pt>
    <dgm:pt modelId="{9DE90300-A27F-44D1-BBAE-2C6DC310DB3A}" type="pres">
      <dgm:prSet presAssocID="{209A5B74-EFC7-4DE0-81EA-F14172334F9E}" presName="arrowAndChildren" presStyleCnt="0"/>
      <dgm:spPr/>
      <dgm:t>
        <a:bodyPr/>
        <a:lstStyle/>
        <a:p>
          <a:endParaRPr lang="en-US"/>
        </a:p>
      </dgm:t>
    </dgm:pt>
    <dgm:pt modelId="{594033C4-B67D-420B-B0AE-B13FE9DFC061}" type="pres">
      <dgm:prSet presAssocID="{209A5B74-EFC7-4DE0-81EA-F14172334F9E}" presName="parentTextArrow" presStyleLbl="node1" presStyleIdx="2" presStyleCnt="8"/>
      <dgm:spPr/>
      <dgm:t>
        <a:bodyPr/>
        <a:lstStyle/>
        <a:p>
          <a:endParaRPr lang="en-US"/>
        </a:p>
      </dgm:t>
    </dgm:pt>
    <dgm:pt modelId="{4755EC58-6D89-4212-BA62-53056148E1D7}" type="pres">
      <dgm:prSet presAssocID="{4D28B05F-C602-41D8-9A19-0D17A33D94C8}" presName="sp" presStyleCnt="0"/>
      <dgm:spPr/>
      <dgm:t>
        <a:bodyPr/>
        <a:lstStyle/>
        <a:p>
          <a:endParaRPr lang="en-US"/>
        </a:p>
      </dgm:t>
    </dgm:pt>
    <dgm:pt modelId="{7175AF8E-67FE-4C4D-B3A2-002CDF8E8955}" type="pres">
      <dgm:prSet presAssocID="{E35D2680-610D-49CF-8EAB-75186A612E3B}" presName="arrowAndChildren" presStyleCnt="0"/>
      <dgm:spPr/>
      <dgm:t>
        <a:bodyPr/>
        <a:lstStyle/>
        <a:p>
          <a:endParaRPr lang="en-US"/>
        </a:p>
      </dgm:t>
    </dgm:pt>
    <dgm:pt modelId="{E91C5E38-2E3E-4248-BF5A-50CB02AB1EE3}" type="pres">
      <dgm:prSet presAssocID="{E35D2680-610D-49CF-8EAB-75186A612E3B}" presName="parentTextArrow" presStyleLbl="node1" presStyleIdx="3" presStyleCnt="8"/>
      <dgm:spPr/>
      <dgm:t>
        <a:bodyPr/>
        <a:lstStyle/>
        <a:p>
          <a:endParaRPr lang="en-US"/>
        </a:p>
      </dgm:t>
    </dgm:pt>
    <dgm:pt modelId="{8DF464FE-6818-474B-AE3A-E842E242B472}" type="pres">
      <dgm:prSet presAssocID="{B8B4FD88-87F6-4A0D-B394-016678BFAA7D}" presName="sp" presStyleCnt="0"/>
      <dgm:spPr/>
      <dgm:t>
        <a:bodyPr/>
        <a:lstStyle/>
        <a:p>
          <a:endParaRPr lang="en-US"/>
        </a:p>
      </dgm:t>
    </dgm:pt>
    <dgm:pt modelId="{801EE021-17A9-4834-8D5F-677D302DC557}" type="pres">
      <dgm:prSet presAssocID="{CD0F4B2E-6C38-4976-8240-1D4398835E78}" presName="arrowAndChildren" presStyleCnt="0"/>
      <dgm:spPr/>
      <dgm:t>
        <a:bodyPr/>
        <a:lstStyle/>
        <a:p>
          <a:endParaRPr lang="en-US"/>
        </a:p>
      </dgm:t>
    </dgm:pt>
    <dgm:pt modelId="{26D046E3-9A23-4E70-B5B5-A2ADAB68D415}" type="pres">
      <dgm:prSet presAssocID="{CD0F4B2E-6C38-4976-8240-1D4398835E78}" presName="parentTextArrow" presStyleLbl="node1" presStyleIdx="4" presStyleCnt="8"/>
      <dgm:spPr/>
      <dgm:t>
        <a:bodyPr/>
        <a:lstStyle/>
        <a:p>
          <a:endParaRPr lang="en-US"/>
        </a:p>
      </dgm:t>
    </dgm:pt>
    <dgm:pt modelId="{BC52DD29-DFE5-4918-836A-C6DC4D2B5C3D}" type="pres">
      <dgm:prSet presAssocID="{230B1C88-E905-4C9C-9001-C94D77561FDE}" presName="sp" presStyleCnt="0"/>
      <dgm:spPr/>
      <dgm:t>
        <a:bodyPr/>
        <a:lstStyle/>
        <a:p>
          <a:endParaRPr lang="en-US"/>
        </a:p>
      </dgm:t>
    </dgm:pt>
    <dgm:pt modelId="{A933A9AB-6881-43FF-AFA7-1754F8FF9D28}" type="pres">
      <dgm:prSet presAssocID="{EC0BC33E-B900-45BB-8550-7C1BB36AA8F3}" presName="arrowAndChildren" presStyleCnt="0"/>
      <dgm:spPr/>
      <dgm:t>
        <a:bodyPr/>
        <a:lstStyle/>
        <a:p>
          <a:endParaRPr lang="en-US"/>
        </a:p>
      </dgm:t>
    </dgm:pt>
    <dgm:pt modelId="{F7CAA58F-99AE-49AC-B4EA-6238AFC616DC}" type="pres">
      <dgm:prSet presAssocID="{EC0BC33E-B900-45BB-8550-7C1BB36AA8F3}" presName="parentTextArrow" presStyleLbl="node1" presStyleIdx="5" presStyleCnt="8"/>
      <dgm:spPr/>
      <dgm:t>
        <a:bodyPr/>
        <a:lstStyle/>
        <a:p>
          <a:endParaRPr lang="en-US"/>
        </a:p>
      </dgm:t>
    </dgm:pt>
    <dgm:pt modelId="{EDAC9608-758C-4646-905E-EBE38CAF4F49}" type="pres">
      <dgm:prSet presAssocID="{5C826EAC-E773-423F-97D0-40948D6A728A}" presName="sp" presStyleCnt="0"/>
      <dgm:spPr/>
      <dgm:t>
        <a:bodyPr/>
        <a:lstStyle/>
        <a:p>
          <a:endParaRPr lang="en-US"/>
        </a:p>
      </dgm:t>
    </dgm:pt>
    <dgm:pt modelId="{08543D3A-7C7C-4325-A32D-746C73DEA121}" type="pres">
      <dgm:prSet presAssocID="{85B37539-15C2-4399-95BB-F62644D69EEC}" presName="arrowAndChildren" presStyleCnt="0"/>
      <dgm:spPr/>
      <dgm:t>
        <a:bodyPr/>
        <a:lstStyle/>
        <a:p>
          <a:endParaRPr lang="en-US"/>
        </a:p>
      </dgm:t>
    </dgm:pt>
    <dgm:pt modelId="{648036DD-3683-4D6D-B9E9-E5F353B11B0A}" type="pres">
      <dgm:prSet presAssocID="{85B37539-15C2-4399-95BB-F62644D69EEC}" presName="parentTextArrow" presStyleLbl="node1" presStyleIdx="6" presStyleCnt="8"/>
      <dgm:spPr/>
      <dgm:t>
        <a:bodyPr/>
        <a:lstStyle/>
        <a:p>
          <a:endParaRPr lang="en-US"/>
        </a:p>
      </dgm:t>
    </dgm:pt>
    <dgm:pt modelId="{713C13BF-FBA6-42C5-9B14-33A0EFC72787}" type="pres">
      <dgm:prSet presAssocID="{42B9C5DF-FE2B-4881-B20D-D4702D517153}" presName="sp" presStyleCnt="0"/>
      <dgm:spPr/>
      <dgm:t>
        <a:bodyPr/>
        <a:lstStyle/>
        <a:p>
          <a:endParaRPr lang="en-US"/>
        </a:p>
      </dgm:t>
    </dgm:pt>
    <dgm:pt modelId="{DD23E5D4-7D5A-4808-A3E5-41B2E65670BD}" type="pres">
      <dgm:prSet presAssocID="{2980AC80-4B0A-4AE0-83CB-E2FDF1C36A49}" presName="arrowAndChildren" presStyleCnt="0"/>
      <dgm:spPr/>
      <dgm:t>
        <a:bodyPr/>
        <a:lstStyle/>
        <a:p>
          <a:endParaRPr lang="en-US"/>
        </a:p>
      </dgm:t>
    </dgm:pt>
    <dgm:pt modelId="{DFA4EF0A-EEF5-4357-BFD3-734BB06E5410}" type="pres">
      <dgm:prSet presAssocID="{2980AC80-4B0A-4AE0-83CB-E2FDF1C36A49}" presName="parentTextArrow" presStyleLbl="node1" presStyleIdx="7" presStyleCnt="8"/>
      <dgm:spPr/>
      <dgm:t>
        <a:bodyPr/>
        <a:lstStyle/>
        <a:p>
          <a:endParaRPr lang="en-US"/>
        </a:p>
      </dgm:t>
    </dgm:pt>
  </dgm:ptLst>
  <dgm:cxnLst>
    <dgm:cxn modelId="{1C4EA996-6C8F-4803-AC63-591ACA4E35C4}" srcId="{7D086A97-3D24-43F1-95D3-BDB6AF1C5E17}" destId="{08A62EE6-C8BB-4F25-AD98-9BAF576A1B64}" srcOrd="6" destOrd="0" parTransId="{06187D68-A0DA-4480-B8BE-C0DB6409EC6F}" sibTransId="{53AC2C0C-F398-45AE-80A6-0E5EC8ED78B5}"/>
    <dgm:cxn modelId="{D14813B1-3C8F-41C7-8C13-49094C7A8ABC}" type="presOf" srcId="{2980AC80-4B0A-4AE0-83CB-E2FDF1C36A49}" destId="{DFA4EF0A-EEF5-4357-BFD3-734BB06E5410}" srcOrd="0" destOrd="0" presId="urn:microsoft.com/office/officeart/2005/8/layout/process4"/>
    <dgm:cxn modelId="{DFB1A5AD-C6A1-4F7C-95C4-6851538D4406}" srcId="{7D086A97-3D24-43F1-95D3-BDB6AF1C5E17}" destId="{2980AC80-4B0A-4AE0-83CB-E2FDF1C36A49}" srcOrd="0" destOrd="0" parTransId="{E54D5B75-FECC-45FF-B191-13A99397451F}" sibTransId="{42B9C5DF-FE2B-4881-B20D-D4702D517153}"/>
    <dgm:cxn modelId="{1617D2DC-E1C5-4433-A591-60018EAD3E62}" type="presOf" srcId="{08A62EE6-C8BB-4F25-AD98-9BAF576A1B64}" destId="{A9D28466-FA67-4F1B-81E5-8E20EBA28142}" srcOrd="0" destOrd="0" presId="urn:microsoft.com/office/officeart/2005/8/layout/process4"/>
    <dgm:cxn modelId="{8800D95F-6481-4165-AD09-6126D1B0731B}" type="presOf" srcId="{E35D2680-610D-49CF-8EAB-75186A612E3B}" destId="{E91C5E38-2E3E-4248-BF5A-50CB02AB1EE3}" srcOrd="0" destOrd="0" presId="urn:microsoft.com/office/officeart/2005/8/layout/process4"/>
    <dgm:cxn modelId="{350B6225-98A8-44AE-A3C2-F11CE2402033}" srcId="{7D086A97-3D24-43F1-95D3-BDB6AF1C5E17}" destId="{85B37539-15C2-4399-95BB-F62644D69EEC}" srcOrd="1" destOrd="0" parTransId="{A49DAD01-B88E-40EB-BD57-462A9F419B48}" sibTransId="{5C826EAC-E773-423F-97D0-40948D6A728A}"/>
    <dgm:cxn modelId="{F0A209DF-5879-4CBD-866C-0ED0C563B283}" srcId="{7D086A97-3D24-43F1-95D3-BDB6AF1C5E17}" destId="{E35D2680-610D-49CF-8EAB-75186A612E3B}" srcOrd="4" destOrd="0" parTransId="{F48EC084-BACE-4080-A0DB-8C338876961A}" sibTransId="{4D28B05F-C602-41D8-9A19-0D17A33D94C8}"/>
    <dgm:cxn modelId="{FCDEBD68-074A-479D-ABB3-3D881A3ED3C5}" type="presOf" srcId="{209A5B74-EFC7-4DE0-81EA-F14172334F9E}" destId="{594033C4-B67D-420B-B0AE-B13FE9DFC061}" srcOrd="0" destOrd="0" presId="urn:microsoft.com/office/officeart/2005/8/layout/process4"/>
    <dgm:cxn modelId="{B9FC25F2-9074-4647-BC39-84E87B284F60}" type="presOf" srcId="{7D086A97-3D24-43F1-95D3-BDB6AF1C5E17}" destId="{45366FD8-BEC0-40BE-BBA8-88BEEB11DFD2}" srcOrd="0" destOrd="0" presId="urn:microsoft.com/office/officeart/2005/8/layout/process4"/>
    <dgm:cxn modelId="{9113C02A-A0C8-4C00-B0FA-D22C294BE6E2}" type="presOf" srcId="{3C3A2E90-0AC9-464B-A18F-7AB229D7FFE1}" destId="{D518F925-7947-4F9A-948B-3FA777E53C15}" srcOrd="0" destOrd="0" presId="urn:microsoft.com/office/officeart/2005/8/layout/process4"/>
    <dgm:cxn modelId="{6480943E-07F8-4F9A-AB2E-5908F47EC315}" srcId="{7D086A97-3D24-43F1-95D3-BDB6AF1C5E17}" destId="{CD0F4B2E-6C38-4976-8240-1D4398835E78}" srcOrd="3" destOrd="0" parTransId="{C0F42592-AF38-47C6-B499-A5A9A6A9EFDD}" sibTransId="{B8B4FD88-87F6-4A0D-B394-016678BFAA7D}"/>
    <dgm:cxn modelId="{114E166A-27FA-4345-B240-32EA2D184390}" srcId="{7D086A97-3D24-43F1-95D3-BDB6AF1C5E17}" destId="{EC0BC33E-B900-45BB-8550-7C1BB36AA8F3}" srcOrd="2" destOrd="0" parTransId="{E9A39E20-03B0-4219-8038-57F215B5D7A4}" sibTransId="{230B1C88-E905-4C9C-9001-C94D77561FDE}"/>
    <dgm:cxn modelId="{1DC4A79B-F443-4DD0-A64C-D3D908DDECFF}" type="presOf" srcId="{EC0BC33E-B900-45BB-8550-7C1BB36AA8F3}" destId="{F7CAA58F-99AE-49AC-B4EA-6238AFC616DC}" srcOrd="0" destOrd="0" presId="urn:microsoft.com/office/officeart/2005/8/layout/process4"/>
    <dgm:cxn modelId="{8B9CACD6-542F-4F23-ADFD-BEFDEDA4105E}" srcId="{7D086A97-3D24-43F1-95D3-BDB6AF1C5E17}" destId="{209A5B74-EFC7-4DE0-81EA-F14172334F9E}" srcOrd="5" destOrd="0" parTransId="{859950A8-075C-445E-91E5-7599494B59D9}" sibTransId="{F1A0BAF8-3B94-4E8E-969A-7CE4A1FBC0DF}"/>
    <dgm:cxn modelId="{576D1009-8C94-4154-91B7-771B41553BCD}" type="presOf" srcId="{CD0F4B2E-6C38-4976-8240-1D4398835E78}" destId="{26D046E3-9A23-4E70-B5B5-A2ADAB68D415}" srcOrd="0" destOrd="0" presId="urn:microsoft.com/office/officeart/2005/8/layout/process4"/>
    <dgm:cxn modelId="{8342A25F-F63D-463B-AE6C-CC0C0EB26640}" srcId="{7D086A97-3D24-43F1-95D3-BDB6AF1C5E17}" destId="{3C3A2E90-0AC9-464B-A18F-7AB229D7FFE1}" srcOrd="7" destOrd="0" parTransId="{C0779CF9-6C7B-4447-96F1-30F8F97363EE}" sibTransId="{AB412515-F84B-41C6-96D2-E0323E00368F}"/>
    <dgm:cxn modelId="{CECFBE0E-A5EB-49D6-8D1A-E9F4B288FE92}" type="presOf" srcId="{85B37539-15C2-4399-95BB-F62644D69EEC}" destId="{648036DD-3683-4D6D-B9E9-E5F353B11B0A}" srcOrd="0" destOrd="0" presId="urn:microsoft.com/office/officeart/2005/8/layout/process4"/>
    <dgm:cxn modelId="{907FE338-790D-494C-BB00-BFADA86AF25A}" type="presParOf" srcId="{45366FD8-BEC0-40BE-BBA8-88BEEB11DFD2}" destId="{DD8D0EB3-31CA-473E-BE1D-79F96AE36DA9}" srcOrd="0" destOrd="0" presId="urn:microsoft.com/office/officeart/2005/8/layout/process4"/>
    <dgm:cxn modelId="{5D9205B8-9A35-4054-A926-3E6BE860E1D5}" type="presParOf" srcId="{DD8D0EB3-31CA-473E-BE1D-79F96AE36DA9}" destId="{D518F925-7947-4F9A-948B-3FA777E53C15}" srcOrd="0" destOrd="0" presId="urn:microsoft.com/office/officeart/2005/8/layout/process4"/>
    <dgm:cxn modelId="{58B3D2B8-B893-4521-B0C0-98156F1B0B9B}" type="presParOf" srcId="{45366FD8-BEC0-40BE-BBA8-88BEEB11DFD2}" destId="{FF6E2DCB-CD8F-4CD2-BA3E-28833BE5AAD6}" srcOrd="1" destOrd="0" presId="urn:microsoft.com/office/officeart/2005/8/layout/process4"/>
    <dgm:cxn modelId="{C262A953-70D4-46A2-AC7D-7C0C104E89F1}" type="presParOf" srcId="{45366FD8-BEC0-40BE-BBA8-88BEEB11DFD2}" destId="{EE423A0E-703A-4652-99CD-E31A59270D56}" srcOrd="2" destOrd="0" presId="urn:microsoft.com/office/officeart/2005/8/layout/process4"/>
    <dgm:cxn modelId="{E2B9259C-547B-444B-8253-0B38C2028116}" type="presParOf" srcId="{EE423A0E-703A-4652-99CD-E31A59270D56}" destId="{A9D28466-FA67-4F1B-81E5-8E20EBA28142}" srcOrd="0" destOrd="0" presId="urn:microsoft.com/office/officeart/2005/8/layout/process4"/>
    <dgm:cxn modelId="{F377F205-4BB2-483E-AF0F-DD994663737D}" type="presParOf" srcId="{45366FD8-BEC0-40BE-BBA8-88BEEB11DFD2}" destId="{41AB6F61-55AF-4C3A-8A34-0C7AEB9ECE05}" srcOrd="3" destOrd="0" presId="urn:microsoft.com/office/officeart/2005/8/layout/process4"/>
    <dgm:cxn modelId="{7CDE2EBC-9252-4C43-92A9-B7B3AE9784D5}" type="presParOf" srcId="{45366FD8-BEC0-40BE-BBA8-88BEEB11DFD2}" destId="{9DE90300-A27F-44D1-BBAE-2C6DC310DB3A}" srcOrd="4" destOrd="0" presId="urn:microsoft.com/office/officeart/2005/8/layout/process4"/>
    <dgm:cxn modelId="{C65D9A90-EA93-4082-A9C9-AA2C3DFD7139}" type="presParOf" srcId="{9DE90300-A27F-44D1-BBAE-2C6DC310DB3A}" destId="{594033C4-B67D-420B-B0AE-B13FE9DFC061}" srcOrd="0" destOrd="0" presId="urn:microsoft.com/office/officeart/2005/8/layout/process4"/>
    <dgm:cxn modelId="{58821578-8282-4C29-82C1-D1505EE8F3D8}" type="presParOf" srcId="{45366FD8-BEC0-40BE-BBA8-88BEEB11DFD2}" destId="{4755EC58-6D89-4212-BA62-53056148E1D7}" srcOrd="5" destOrd="0" presId="urn:microsoft.com/office/officeart/2005/8/layout/process4"/>
    <dgm:cxn modelId="{E6D11F31-E942-46D8-8D84-5B6DE0B5330C}" type="presParOf" srcId="{45366FD8-BEC0-40BE-BBA8-88BEEB11DFD2}" destId="{7175AF8E-67FE-4C4D-B3A2-002CDF8E8955}" srcOrd="6" destOrd="0" presId="urn:microsoft.com/office/officeart/2005/8/layout/process4"/>
    <dgm:cxn modelId="{A91CDB54-949F-4B81-AAEC-81E7A08614EF}" type="presParOf" srcId="{7175AF8E-67FE-4C4D-B3A2-002CDF8E8955}" destId="{E91C5E38-2E3E-4248-BF5A-50CB02AB1EE3}" srcOrd="0" destOrd="0" presId="urn:microsoft.com/office/officeart/2005/8/layout/process4"/>
    <dgm:cxn modelId="{27182D2A-F050-4E11-89AA-0BCCC944A8A9}" type="presParOf" srcId="{45366FD8-BEC0-40BE-BBA8-88BEEB11DFD2}" destId="{8DF464FE-6818-474B-AE3A-E842E242B472}" srcOrd="7" destOrd="0" presId="urn:microsoft.com/office/officeart/2005/8/layout/process4"/>
    <dgm:cxn modelId="{897865B9-2D65-475F-B12C-C34342936BF1}" type="presParOf" srcId="{45366FD8-BEC0-40BE-BBA8-88BEEB11DFD2}" destId="{801EE021-17A9-4834-8D5F-677D302DC557}" srcOrd="8" destOrd="0" presId="urn:microsoft.com/office/officeart/2005/8/layout/process4"/>
    <dgm:cxn modelId="{5382210A-BC5B-47D6-867B-D29A24B73D12}" type="presParOf" srcId="{801EE021-17A9-4834-8D5F-677D302DC557}" destId="{26D046E3-9A23-4E70-B5B5-A2ADAB68D415}" srcOrd="0" destOrd="0" presId="urn:microsoft.com/office/officeart/2005/8/layout/process4"/>
    <dgm:cxn modelId="{28BB0FD4-A656-48C2-BD9D-0B1C147995B4}" type="presParOf" srcId="{45366FD8-BEC0-40BE-BBA8-88BEEB11DFD2}" destId="{BC52DD29-DFE5-4918-836A-C6DC4D2B5C3D}" srcOrd="9" destOrd="0" presId="urn:microsoft.com/office/officeart/2005/8/layout/process4"/>
    <dgm:cxn modelId="{CB33C1D1-D0F5-4EE2-8DFD-3258299D331F}" type="presParOf" srcId="{45366FD8-BEC0-40BE-BBA8-88BEEB11DFD2}" destId="{A933A9AB-6881-43FF-AFA7-1754F8FF9D28}" srcOrd="10" destOrd="0" presId="urn:microsoft.com/office/officeart/2005/8/layout/process4"/>
    <dgm:cxn modelId="{BBE24170-31B0-43B6-93D4-0E76B648A1EF}" type="presParOf" srcId="{A933A9AB-6881-43FF-AFA7-1754F8FF9D28}" destId="{F7CAA58F-99AE-49AC-B4EA-6238AFC616DC}" srcOrd="0" destOrd="0" presId="urn:microsoft.com/office/officeart/2005/8/layout/process4"/>
    <dgm:cxn modelId="{8DC20D16-3729-4F32-A8F8-5EF705CE84D6}" type="presParOf" srcId="{45366FD8-BEC0-40BE-BBA8-88BEEB11DFD2}" destId="{EDAC9608-758C-4646-905E-EBE38CAF4F49}" srcOrd="11" destOrd="0" presId="urn:microsoft.com/office/officeart/2005/8/layout/process4"/>
    <dgm:cxn modelId="{64726102-B8F2-4660-B805-EF8D7F622528}" type="presParOf" srcId="{45366FD8-BEC0-40BE-BBA8-88BEEB11DFD2}" destId="{08543D3A-7C7C-4325-A32D-746C73DEA121}" srcOrd="12" destOrd="0" presId="urn:microsoft.com/office/officeart/2005/8/layout/process4"/>
    <dgm:cxn modelId="{D7F8FDB4-7A25-4B67-A0B2-D3232849E147}" type="presParOf" srcId="{08543D3A-7C7C-4325-A32D-746C73DEA121}" destId="{648036DD-3683-4D6D-B9E9-E5F353B11B0A}" srcOrd="0" destOrd="0" presId="urn:microsoft.com/office/officeart/2005/8/layout/process4"/>
    <dgm:cxn modelId="{57FAA0D3-50D1-45AC-89D9-B5CC80D396F6}" type="presParOf" srcId="{45366FD8-BEC0-40BE-BBA8-88BEEB11DFD2}" destId="{713C13BF-FBA6-42C5-9B14-33A0EFC72787}" srcOrd="13" destOrd="0" presId="urn:microsoft.com/office/officeart/2005/8/layout/process4"/>
    <dgm:cxn modelId="{B4E0D966-B655-496C-9006-381BBD018F41}" type="presParOf" srcId="{45366FD8-BEC0-40BE-BBA8-88BEEB11DFD2}" destId="{DD23E5D4-7D5A-4808-A3E5-41B2E65670BD}" srcOrd="14" destOrd="0" presId="urn:microsoft.com/office/officeart/2005/8/layout/process4"/>
    <dgm:cxn modelId="{E403D861-DC2E-4811-A8EF-7799EAED4F15}" type="presParOf" srcId="{DD23E5D4-7D5A-4808-A3E5-41B2E65670BD}" destId="{DFA4EF0A-EEF5-4357-BFD3-734BB06E541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EDDE60-C3F3-46D0-BF37-EE24F0F40046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6A9424B-FC71-4413-8CB8-72DFF9430A31}">
      <dgm:prSet custT="1"/>
      <dgm:spPr/>
      <dgm:t>
        <a:bodyPr/>
        <a:lstStyle/>
        <a:p>
          <a:pPr rtl="0"/>
          <a:r>
            <a:rPr lang="en-GB" sz="1800" dirty="0" smtClean="0">
              <a:latin typeface="Andalus" pitchFamily="2" charset="-78"/>
              <a:cs typeface="Andalus" pitchFamily="2" charset="-78"/>
            </a:rPr>
            <a:t>One of the pioneers of the Monthly Repayment System in the Microfinance Sector in India </a:t>
          </a:r>
          <a:endParaRPr lang="en-US" sz="1800" dirty="0">
            <a:latin typeface="Andalus" pitchFamily="2" charset="-78"/>
            <a:cs typeface="Andalus" pitchFamily="2" charset="-78"/>
          </a:endParaRPr>
        </a:p>
      </dgm:t>
    </dgm:pt>
    <dgm:pt modelId="{A2235E08-CD6A-4C8D-9078-5544767E74B9}" type="parTrans" cxnId="{C6F581EE-859B-4815-8588-217691B89AD1}">
      <dgm:prSet/>
      <dgm:spPr/>
      <dgm:t>
        <a:bodyPr/>
        <a:lstStyle/>
        <a:p>
          <a:endParaRPr lang="en-US" sz="1800">
            <a:latin typeface="Andalus" pitchFamily="2" charset="-78"/>
            <a:cs typeface="Andalus" pitchFamily="2" charset="-78"/>
          </a:endParaRPr>
        </a:p>
      </dgm:t>
    </dgm:pt>
    <dgm:pt modelId="{095B2F58-11E1-47F4-9BEC-CF0C008E5623}" type="sibTrans" cxnId="{C6F581EE-859B-4815-8588-217691B89AD1}">
      <dgm:prSet/>
      <dgm:spPr/>
      <dgm:t>
        <a:bodyPr/>
        <a:lstStyle/>
        <a:p>
          <a:endParaRPr lang="en-US" sz="1800">
            <a:latin typeface="Andalus" pitchFamily="2" charset="-78"/>
            <a:cs typeface="Andalus" pitchFamily="2" charset="-78"/>
          </a:endParaRPr>
        </a:p>
      </dgm:t>
    </dgm:pt>
    <dgm:pt modelId="{0E8A0811-03A7-4D66-B5FE-BE8CDC60A28A}">
      <dgm:prSet custT="1"/>
      <dgm:spPr/>
      <dgm:t>
        <a:bodyPr/>
        <a:lstStyle/>
        <a:p>
          <a:pPr rtl="0"/>
          <a:r>
            <a:rPr lang="en-US" sz="1800" dirty="0" smtClean="0">
              <a:latin typeface="Andalus" pitchFamily="2" charset="-78"/>
              <a:cs typeface="Andalus" pitchFamily="2" charset="-78"/>
            </a:rPr>
            <a:t> Pioneered the development of the Delhi microfinance market considered one of the most risky geographies previously for microfinance  </a:t>
          </a:r>
          <a:endParaRPr lang="en-US" sz="1800" dirty="0">
            <a:latin typeface="Andalus" pitchFamily="2" charset="-78"/>
            <a:cs typeface="Andalus" pitchFamily="2" charset="-78"/>
          </a:endParaRPr>
        </a:p>
      </dgm:t>
    </dgm:pt>
    <dgm:pt modelId="{FB949C25-DAF9-4E93-AEE9-54E18A79FF90}" type="parTrans" cxnId="{46121BAF-FA0B-4B9A-868E-788309C89752}">
      <dgm:prSet/>
      <dgm:spPr/>
      <dgm:t>
        <a:bodyPr/>
        <a:lstStyle/>
        <a:p>
          <a:endParaRPr lang="en-US" sz="1800">
            <a:latin typeface="Andalus" pitchFamily="2" charset="-78"/>
            <a:cs typeface="Andalus" pitchFamily="2" charset="-78"/>
          </a:endParaRPr>
        </a:p>
      </dgm:t>
    </dgm:pt>
    <dgm:pt modelId="{A80696FA-F2F4-47D3-94A2-9872F2AFB526}" type="sibTrans" cxnId="{46121BAF-FA0B-4B9A-868E-788309C89752}">
      <dgm:prSet/>
      <dgm:spPr/>
      <dgm:t>
        <a:bodyPr/>
        <a:lstStyle/>
        <a:p>
          <a:endParaRPr lang="en-US" sz="1800">
            <a:latin typeface="Andalus" pitchFamily="2" charset="-78"/>
            <a:cs typeface="Andalus" pitchFamily="2" charset="-78"/>
          </a:endParaRPr>
        </a:p>
      </dgm:t>
    </dgm:pt>
    <dgm:pt modelId="{CFFA5BF4-8A1D-4BD5-9413-05C9211B2B19}">
      <dgm:prSet custT="1"/>
      <dgm:spPr/>
      <dgm:t>
        <a:bodyPr/>
        <a:lstStyle/>
        <a:p>
          <a:pPr rtl="0"/>
          <a:r>
            <a:rPr lang="en-US" sz="1800" dirty="0" smtClean="0">
              <a:latin typeface="Andalus" pitchFamily="2" charset="-78"/>
              <a:cs typeface="Andalus" pitchFamily="2" charset="-78"/>
            </a:rPr>
            <a:t> Pioneered Progress out of Poverty Index implementation in the microfinance sector</a:t>
          </a:r>
          <a:endParaRPr lang="en-US" sz="1800" dirty="0">
            <a:latin typeface="Andalus" pitchFamily="2" charset="-78"/>
            <a:cs typeface="Andalus" pitchFamily="2" charset="-78"/>
          </a:endParaRPr>
        </a:p>
      </dgm:t>
    </dgm:pt>
    <dgm:pt modelId="{92C28D00-4A44-4C35-8107-FFED295B003A}" type="parTrans" cxnId="{86B1C17A-73F5-4E2B-89C0-09DE74D40929}">
      <dgm:prSet/>
      <dgm:spPr/>
      <dgm:t>
        <a:bodyPr/>
        <a:lstStyle/>
        <a:p>
          <a:endParaRPr lang="en-US" sz="1800">
            <a:latin typeface="Andalus" pitchFamily="2" charset="-78"/>
            <a:cs typeface="Andalus" pitchFamily="2" charset="-78"/>
          </a:endParaRPr>
        </a:p>
      </dgm:t>
    </dgm:pt>
    <dgm:pt modelId="{3BD9D4EC-2E92-4254-A048-91E22EE9FB28}" type="sibTrans" cxnId="{86B1C17A-73F5-4E2B-89C0-09DE74D40929}">
      <dgm:prSet/>
      <dgm:spPr/>
      <dgm:t>
        <a:bodyPr/>
        <a:lstStyle/>
        <a:p>
          <a:endParaRPr lang="en-US" sz="1800">
            <a:latin typeface="Andalus" pitchFamily="2" charset="-78"/>
            <a:cs typeface="Andalus" pitchFamily="2" charset="-78"/>
          </a:endParaRPr>
        </a:p>
      </dgm:t>
    </dgm:pt>
    <dgm:pt modelId="{C9F61DD8-CEDF-4A14-AA10-3BDB111DBFDC}">
      <dgm:prSet custT="1"/>
      <dgm:spPr/>
      <dgm:t>
        <a:bodyPr/>
        <a:lstStyle/>
        <a:p>
          <a:pPr rtl="0"/>
          <a:r>
            <a:rPr lang="en-US" sz="1800" dirty="0" smtClean="0">
              <a:latin typeface="Andalus" pitchFamily="2" charset="-78"/>
              <a:cs typeface="Andalus" pitchFamily="2" charset="-78"/>
            </a:rPr>
            <a:t>Pioneered innovative domestic social equity through Partners of Shikhar Trust (POST) 		</a:t>
          </a:r>
          <a:endParaRPr lang="en-US" sz="1800" dirty="0">
            <a:latin typeface="Andalus" pitchFamily="2" charset="-78"/>
            <a:cs typeface="Andalus" pitchFamily="2" charset="-78"/>
          </a:endParaRPr>
        </a:p>
      </dgm:t>
    </dgm:pt>
    <dgm:pt modelId="{0BDF49EE-0AF0-41CC-BCBD-B20B827068C5}" type="parTrans" cxnId="{27ED5CB7-97E3-445A-BC21-1B5E3E3204A5}">
      <dgm:prSet/>
      <dgm:spPr/>
      <dgm:t>
        <a:bodyPr/>
        <a:lstStyle/>
        <a:p>
          <a:endParaRPr lang="en-US" sz="1800">
            <a:latin typeface="Andalus" pitchFamily="2" charset="-78"/>
            <a:cs typeface="Andalus" pitchFamily="2" charset="-78"/>
          </a:endParaRPr>
        </a:p>
      </dgm:t>
    </dgm:pt>
    <dgm:pt modelId="{13AAC0DA-5AE7-4B1F-AE54-F253F503DABC}" type="sibTrans" cxnId="{27ED5CB7-97E3-445A-BC21-1B5E3E3204A5}">
      <dgm:prSet/>
      <dgm:spPr/>
      <dgm:t>
        <a:bodyPr/>
        <a:lstStyle/>
        <a:p>
          <a:endParaRPr lang="en-US" sz="1800">
            <a:latin typeface="Andalus" pitchFamily="2" charset="-78"/>
            <a:cs typeface="Andalus" pitchFamily="2" charset="-78"/>
          </a:endParaRPr>
        </a:p>
      </dgm:t>
    </dgm:pt>
    <dgm:pt modelId="{04630146-B1E7-4FAF-A9EF-79D4D22CC7DA}">
      <dgm:prSet custT="1"/>
      <dgm:spPr/>
      <dgm:t>
        <a:bodyPr/>
        <a:lstStyle/>
        <a:p>
          <a:pPr rtl="0"/>
          <a:r>
            <a:rPr lang="en-US" sz="1800" dirty="0" smtClean="0">
              <a:latin typeface="Andalus" pitchFamily="2" charset="-78"/>
              <a:cs typeface="Andalus" pitchFamily="2" charset="-78"/>
            </a:rPr>
            <a:t>Only MFI in the country to incorporate Ethics training and systems into its HR and operations processes</a:t>
          </a:r>
          <a:endParaRPr lang="en-US" sz="1800" dirty="0">
            <a:latin typeface="Andalus" pitchFamily="2" charset="-78"/>
            <a:cs typeface="Andalus" pitchFamily="2" charset="-78"/>
          </a:endParaRPr>
        </a:p>
      </dgm:t>
    </dgm:pt>
    <dgm:pt modelId="{8A259B7A-4876-4778-9EB5-A55EBC81B5AA}" type="parTrans" cxnId="{800AC5DD-3051-4738-870D-03F19D31AD84}">
      <dgm:prSet/>
      <dgm:spPr/>
      <dgm:t>
        <a:bodyPr/>
        <a:lstStyle/>
        <a:p>
          <a:endParaRPr lang="en-US" sz="1800">
            <a:latin typeface="Andalus" pitchFamily="2" charset="-78"/>
            <a:cs typeface="Andalus" pitchFamily="2" charset="-78"/>
          </a:endParaRPr>
        </a:p>
      </dgm:t>
    </dgm:pt>
    <dgm:pt modelId="{6D4D2544-66B8-4D63-B8F2-9080ECDA7824}" type="sibTrans" cxnId="{800AC5DD-3051-4738-870D-03F19D31AD84}">
      <dgm:prSet/>
      <dgm:spPr/>
      <dgm:t>
        <a:bodyPr/>
        <a:lstStyle/>
        <a:p>
          <a:endParaRPr lang="en-US" sz="1800">
            <a:latin typeface="Andalus" pitchFamily="2" charset="-78"/>
            <a:cs typeface="Andalus" pitchFamily="2" charset="-78"/>
          </a:endParaRPr>
        </a:p>
      </dgm:t>
    </dgm:pt>
    <dgm:pt modelId="{D0ABA948-5536-4AC7-92FB-3155EB46BAA1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1800" dirty="0" smtClean="0">
              <a:latin typeface="Andalus" pitchFamily="2" charset="-78"/>
              <a:cs typeface="Andalus" pitchFamily="2" charset="-78"/>
            </a:rPr>
            <a:t>THE BEST ACHIEVEMENT OF ALL – We are certainly impacting lives of many families positively</a:t>
          </a:r>
          <a:endParaRPr lang="en-US" sz="1800" dirty="0">
            <a:latin typeface="Andalus" pitchFamily="2" charset="-78"/>
            <a:cs typeface="Andalus" pitchFamily="2" charset="-78"/>
          </a:endParaRPr>
        </a:p>
      </dgm:t>
    </dgm:pt>
    <dgm:pt modelId="{94300C2C-9CEB-4122-A7A9-882A3E05C0D9}" type="parTrans" cxnId="{F7A084D2-985A-4B13-93E1-622030EFABA4}">
      <dgm:prSet/>
      <dgm:spPr/>
      <dgm:t>
        <a:bodyPr/>
        <a:lstStyle/>
        <a:p>
          <a:endParaRPr lang="en-US"/>
        </a:p>
      </dgm:t>
    </dgm:pt>
    <dgm:pt modelId="{3B39701E-F479-4F0A-BD0D-64B5003159EC}" type="sibTrans" cxnId="{F7A084D2-985A-4B13-93E1-622030EFABA4}">
      <dgm:prSet/>
      <dgm:spPr/>
      <dgm:t>
        <a:bodyPr/>
        <a:lstStyle/>
        <a:p>
          <a:endParaRPr lang="en-US"/>
        </a:p>
      </dgm:t>
    </dgm:pt>
    <dgm:pt modelId="{06FD9A78-F520-45B8-BF17-0DA8E6D7FE61}" type="pres">
      <dgm:prSet presAssocID="{F0EDDE60-C3F3-46D0-BF37-EE24F0F400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4CA37E-C3ED-44E8-8E97-AED792F789F7}" type="pres">
      <dgm:prSet presAssocID="{56A9424B-FC71-4413-8CB8-72DFF9430A3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40B92-814C-4155-A264-87B6E71BF18B}" type="pres">
      <dgm:prSet presAssocID="{095B2F58-11E1-47F4-9BEC-CF0C008E5623}" presName="spacer" presStyleCnt="0"/>
      <dgm:spPr/>
    </dgm:pt>
    <dgm:pt modelId="{D3200265-7ACC-4659-B297-C4B2E60EB4B6}" type="pres">
      <dgm:prSet presAssocID="{0E8A0811-03A7-4D66-B5FE-BE8CDC60A28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53142-58E1-4E1E-BCD3-3B62A7A8DA72}" type="pres">
      <dgm:prSet presAssocID="{A80696FA-F2F4-47D3-94A2-9872F2AFB526}" presName="spacer" presStyleCnt="0"/>
      <dgm:spPr/>
    </dgm:pt>
    <dgm:pt modelId="{28D81F68-BF90-4C7D-AE9F-633C319F5B59}" type="pres">
      <dgm:prSet presAssocID="{CFFA5BF4-8A1D-4BD5-9413-05C9211B2B1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B9DEA-5157-46FC-B3DE-8BBC755F11AD}" type="pres">
      <dgm:prSet presAssocID="{3BD9D4EC-2E92-4254-A048-91E22EE9FB28}" presName="spacer" presStyleCnt="0"/>
      <dgm:spPr/>
    </dgm:pt>
    <dgm:pt modelId="{AD86D027-165A-4AE6-B422-8DDA2C46592C}" type="pres">
      <dgm:prSet presAssocID="{C9F61DD8-CEDF-4A14-AA10-3BDB111DBFD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B23DD-D89C-454A-A36C-1EAB45A37429}" type="pres">
      <dgm:prSet presAssocID="{13AAC0DA-5AE7-4B1F-AE54-F253F503DABC}" presName="spacer" presStyleCnt="0"/>
      <dgm:spPr/>
    </dgm:pt>
    <dgm:pt modelId="{73A069FB-22AD-4AF0-A6D8-F66672477A1E}" type="pres">
      <dgm:prSet presAssocID="{04630146-B1E7-4FAF-A9EF-79D4D22CC7D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468C2E-84B2-4ED2-B5D7-6A67F4E8E7DE}" type="pres">
      <dgm:prSet presAssocID="{6D4D2544-66B8-4D63-B8F2-9080ECDA7824}" presName="spacer" presStyleCnt="0"/>
      <dgm:spPr/>
    </dgm:pt>
    <dgm:pt modelId="{9115D969-5EFF-40F1-86C6-3D5E93E98A91}" type="pres">
      <dgm:prSet presAssocID="{D0ABA948-5536-4AC7-92FB-3155EB46BAA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B1270B-5E60-4565-BE00-474AE397AE93}" type="presOf" srcId="{D0ABA948-5536-4AC7-92FB-3155EB46BAA1}" destId="{9115D969-5EFF-40F1-86C6-3D5E93E98A91}" srcOrd="0" destOrd="0" presId="urn:microsoft.com/office/officeart/2005/8/layout/vList2"/>
    <dgm:cxn modelId="{86B1C17A-73F5-4E2B-89C0-09DE74D40929}" srcId="{F0EDDE60-C3F3-46D0-BF37-EE24F0F40046}" destId="{CFFA5BF4-8A1D-4BD5-9413-05C9211B2B19}" srcOrd="2" destOrd="0" parTransId="{92C28D00-4A44-4C35-8107-FFED295B003A}" sibTransId="{3BD9D4EC-2E92-4254-A048-91E22EE9FB28}"/>
    <dgm:cxn modelId="{F15A0D1F-4710-4334-8139-F86FEA9F921F}" type="presOf" srcId="{F0EDDE60-C3F3-46D0-BF37-EE24F0F40046}" destId="{06FD9A78-F520-45B8-BF17-0DA8E6D7FE61}" srcOrd="0" destOrd="0" presId="urn:microsoft.com/office/officeart/2005/8/layout/vList2"/>
    <dgm:cxn modelId="{006B326E-6911-4B2C-82DA-FCB39E7D0919}" type="presOf" srcId="{C9F61DD8-CEDF-4A14-AA10-3BDB111DBFDC}" destId="{AD86D027-165A-4AE6-B422-8DDA2C46592C}" srcOrd="0" destOrd="0" presId="urn:microsoft.com/office/officeart/2005/8/layout/vList2"/>
    <dgm:cxn modelId="{D6F690B6-E701-44F2-A34A-70CCCC79F48B}" type="presOf" srcId="{56A9424B-FC71-4413-8CB8-72DFF9430A31}" destId="{E74CA37E-C3ED-44E8-8E97-AED792F789F7}" srcOrd="0" destOrd="0" presId="urn:microsoft.com/office/officeart/2005/8/layout/vList2"/>
    <dgm:cxn modelId="{E4F549D4-87CE-4EF4-B79D-9F71091EE21D}" type="presOf" srcId="{CFFA5BF4-8A1D-4BD5-9413-05C9211B2B19}" destId="{28D81F68-BF90-4C7D-AE9F-633C319F5B59}" srcOrd="0" destOrd="0" presId="urn:microsoft.com/office/officeart/2005/8/layout/vList2"/>
    <dgm:cxn modelId="{46121BAF-FA0B-4B9A-868E-788309C89752}" srcId="{F0EDDE60-C3F3-46D0-BF37-EE24F0F40046}" destId="{0E8A0811-03A7-4D66-B5FE-BE8CDC60A28A}" srcOrd="1" destOrd="0" parTransId="{FB949C25-DAF9-4E93-AEE9-54E18A79FF90}" sibTransId="{A80696FA-F2F4-47D3-94A2-9872F2AFB526}"/>
    <dgm:cxn modelId="{C6F581EE-859B-4815-8588-217691B89AD1}" srcId="{F0EDDE60-C3F3-46D0-BF37-EE24F0F40046}" destId="{56A9424B-FC71-4413-8CB8-72DFF9430A31}" srcOrd="0" destOrd="0" parTransId="{A2235E08-CD6A-4C8D-9078-5544767E74B9}" sibTransId="{095B2F58-11E1-47F4-9BEC-CF0C008E5623}"/>
    <dgm:cxn modelId="{27ED5CB7-97E3-445A-BC21-1B5E3E3204A5}" srcId="{F0EDDE60-C3F3-46D0-BF37-EE24F0F40046}" destId="{C9F61DD8-CEDF-4A14-AA10-3BDB111DBFDC}" srcOrd="3" destOrd="0" parTransId="{0BDF49EE-0AF0-41CC-BCBD-B20B827068C5}" sibTransId="{13AAC0DA-5AE7-4B1F-AE54-F253F503DABC}"/>
    <dgm:cxn modelId="{800AC5DD-3051-4738-870D-03F19D31AD84}" srcId="{F0EDDE60-C3F3-46D0-BF37-EE24F0F40046}" destId="{04630146-B1E7-4FAF-A9EF-79D4D22CC7DA}" srcOrd="4" destOrd="0" parTransId="{8A259B7A-4876-4778-9EB5-A55EBC81B5AA}" sibTransId="{6D4D2544-66B8-4D63-B8F2-9080ECDA7824}"/>
    <dgm:cxn modelId="{86B79F89-762A-431E-8D77-B530272E069C}" type="presOf" srcId="{0E8A0811-03A7-4D66-B5FE-BE8CDC60A28A}" destId="{D3200265-7ACC-4659-B297-C4B2E60EB4B6}" srcOrd="0" destOrd="0" presId="urn:microsoft.com/office/officeart/2005/8/layout/vList2"/>
    <dgm:cxn modelId="{C88D0F29-272C-4139-A23B-68D153B7F437}" type="presOf" srcId="{04630146-B1E7-4FAF-A9EF-79D4D22CC7DA}" destId="{73A069FB-22AD-4AF0-A6D8-F66672477A1E}" srcOrd="0" destOrd="0" presId="urn:microsoft.com/office/officeart/2005/8/layout/vList2"/>
    <dgm:cxn modelId="{F7A084D2-985A-4B13-93E1-622030EFABA4}" srcId="{F0EDDE60-C3F3-46D0-BF37-EE24F0F40046}" destId="{D0ABA948-5536-4AC7-92FB-3155EB46BAA1}" srcOrd="5" destOrd="0" parTransId="{94300C2C-9CEB-4122-A7A9-882A3E05C0D9}" sibTransId="{3B39701E-F479-4F0A-BD0D-64B5003159EC}"/>
    <dgm:cxn modelId="{C5319353-21B3-42A9-8A07-E480067595B0}" type="presParOf" srcId="{06FD9A78-F520-45B8-BF17-0DA8E6D7FE61}" destId="{E74CA37E-C3ED-44E8-8E97-AED792F789F7}" srcOrd="0" destOrd="0" presId="urn:microsoft.com/office/officeart/2005/8/layout/vList2"/>
    <dgm:cxn modelId="{3BE008A1-3E66-4C16-9BEF-B36E0FADF619}" type="presParOf" srcId="{06FD9A78-F520-45B8-BF17-0DA8E6D7FE61}" destId="{A2040B92-814C-4155-A264-87B6E71BF18B}" srcOrd="1" destOrd="0" presId="urn:microsoft.com/office/officeart/2005/8/layout/vList2"/>
    <dgm:cxn modelId="{22801E67-161A-4DA3-A71F-7DFCEBFD402E}" type="presParOf" srcId="{06FD9A78-F520-45B8-BF17-0DA8E6D7FE61}" destId="{D3200265-7ACC-4659-B297-C4B2E60EB4B6}" srcOrd="2" destOrd="0" presId="urn:microsoft.com/office/officeart/2005/8/layout/vList2"/>
    <dgm:cxn modelId="{D22EE78D-60D0-4979-BD56-170835E2F170}" type="presParOf" srcId="{06FD9A78-F520-45B8-BF17-0DA8E6D7FE61}" destId="{05F53142-58E1-4E1E-BCD3-3B62A7A8DA72}" srcOrd="3" destOrd="0" presId="urn:microsoft.com/office/officeart/2005/8/layout/vList2"/>
    <dgm:cxn modelId="{59E0066B-28D0-4091-A519-10E5FD59DEB1}" type="presParOf" srcId="{06FD9A78-F520-45B8-BF17-0DA8E6D7FE61}" destId="{28D81F68-BF90-4C7D-AE9F-633C319F5B59}" srcOrd="4" destOrd="0" presId="urn:microsoft.com/office/officeart/2005/8/layout/vList2"/>
    <dgm:cxn modelId="{21A6E542-0AAE-4FB5-8BF3-E0DCA10818AF}" type="presParOf" srcId="{06FD9A78-F520-45B8-BF17-0DA8E6D7FE61}" destId="{8D4B9DEA-5157-46FC-B3DE-8BBC755F11AD}" srcOrd="5" destOrd="0" presId="urn:microsoft.com/office/officeart/2005/8/layout/vList2"/>
    <dgm:cxn modelId="{69C0F8D5-A339-4EC0-9FFE-65CF96DD1149}" type="presParOf" srcId="{06FD9A78-F520-45B8-BF17-0DA8E6D7FE61}" destId="{AD86D027-165A-4AE6-B422-8DDA2C46592C}" srcOrd="6" destOrd="0" presId="urn:microsoft.com/office/officeart/2005/8/layout/vList2"/>
    <dgm:cxn modelId="{AF9CB431-AEB8-4B04-AE02-45C0184B2690}" type="presParOf" srcId="{06FD9A78-F520-45B8-BF17-0DA8E6D7FE61}" destId="{1E0B23DD-D89C-454A-A36C-1EAB45A37429}" srcOrd="7" destOrd="0" presId="urn:microsoft.com/office/officeart/2005/8/layout/vList2"/>
    <dgm:cxn modelId="{77132FFB-5B93-4545-A032-EC0C317673C4}" type="presParOf" srcId="{06FD9A78-F520-45B8-BF17-0DA8E6D7FE61}" destId="{73A069FB-22AD-4AF0-A6D8-F66672477A1E}" srcOrd="8" destOrd="0" presId="urn:microsoft.com/office/officeart/2005/8/layout/vList2"/>
    <dgm:cxn modelId="{5C94CE1E-9527-415B-BDA8-7095856FAA07}" type="presParOf" srcId="{06FD9A78-F520-45B8-BF17-0DA8E6D7FE61}" destId="{98468C2E-84B2-4ED2-B5D7-6A67F4E8E7DE}" srcOrd="9" destOrd="0" presId="urn:microsoft.com/office/officeart/2005/8/layout/vList2"/>
    <dgm:cxn modelId="{F98157FB-B246-4A00-AC1E-D49262ECA0EF}" type="presParOf" srcId="{06FD9A78-F520-45B8-BF17-0DA8E6D7FE61}" destId="{9115D969-5EFF-40F1-86C6-3D5E93E98A9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F0D0C7-E706-491D-AB60-760F664A49F6}">
      <dsp:nvSpPr>
        <dsp:cNvPr id="0" name=""/>
        <dsp:cNvSpPr/>
      </dsp:nvSpPr>
      <dsp:spPr>
        <a:xfrm rot="5400000">
          <a:off x="336488" y="2198675"/>
          <a:ext cx="1004223" cy="1671005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5B0E9-BED8-4D4C-8108-7EFD0233EACC}">
      <dsp:nvSpPr>
        <dsp:cNvPr id="0" name=""/>
        <dsp:cNvSpPr/>
      </dsp:nvSpPr>
      <dsp:spPr>
        <a:xfrm>
          <a:off x="168858" y="2697946"/>
          <a:ext cx="1508593" cy="1322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2060"/>
              </a:solidFill>
            </a:rPr>
            <a:t>Debt Redemption</a:t>
          </a:r>
          <a:endParaRPr lang="en-US" sz="1700" kern="1200" dirty="0">
            <a:solidFill>
              <a:srgbClr val="002060"/>
            </a:solidFill>
          </a:endParaRPr>
        </a:p>
      </dsp:txBody>
      <dsp:txXfrm>
        <a:off x="168858" y="2697946"/>
        <a:ext cx="1508593" cy="1322370"/>
      </dsp:txXfrm>
    </dsp:sp>
    <dsp:sp modelId="{73725A9E-20AC-4665-A6C2-A2DFA77C5F22}">
      <dsp:nvSpPr>
        <dsp:cNvPr id="0" name=""/>
        <dsp:cNvSpPr/>
      </dsp:nvSpPr>
      <dsp:spPr>
        <a:xfrm>
          <a:off x="1392811" y="2075653"/>
          <a:ext cx="284640" cy="284640"/>
        </a:xfrm>
        <a:prstGeom prst="triangle">
          <a:avLst>
            <a:gd name="adj" fmla="val 10000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FD80C-1622-4B22-BA0F-FBB41EFBA3CA}">
      <dsp:nvSpPr>
        <dsp:cNvPr id="0" name=""/>
        <dsp:cNvSpPr/>
      </dsp:nvSpPr>
      <dsp:spPr>
        <a:xfrm rot="5400000">
          <a:off x="2183301" y="1741679"/>
          <a:ext cx="1004223" cy="1671005"/>
        </a:xfrm>
        <a:prstGeom prst="corner">
          <a:avLst>
            <a:gd name="adj1" fmla="val 16120"/>
            <a:gd name="adj2" fmla="val 16110"/>
          </a:avLst>
        </a:prstGeom>
        <a:solidFill>
          <a:srgbClr val="7030A0"/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04B78-C691-40CE-BD28-780856813C01}">
      <dsp:nvSpPr>
        <dsp:cNvPr id="0" name=""/>
        <dsp:cNvSpPr/>
      </dsp:nvSpPr>
      <dsp:spPr>
        <a:xfrm>
          <a:off x="2015671" y="2240950"/>
          <a:ext cx="1508593" cy="1322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2060"/>
              </a:solidFill>
            </a:rPr>
            <a:t>Enterprise Development – Economic economic activities</a:t>
          </a:r>
          <a:endParaRPr lang="en-US" sz="1700" kern="1200" dirty="0">
            <a:solidFill>
              <a:srgbClr val="002060"/>
            </a:solidFill>
          </a:endParaRPr>
        </a:p>
      </dsp:txBody>
      <dsp:txXfrm>
        <a:off x="2015671" y="2240950"/>
        <a:ext cx="1508593" cy="1322370"/>
      </dsp:txXfrm>
    </dsp:sp>
    <dsp:sp modelId="{712A337D-AA91-42A1-B1B0-4F13F28BED56}">
      <dsp:nvSpPr>
        <dsp:cNvPr id="0" name=""/>
        <dsp:cNvSpPr/>
      </dsp:nvSpPr>
      <dsp:spPr>
        <a:xfrm>
          <a:off x="3239624" y="1618658"/>
          <a:ext cx="284640" cy="284640"/>
        </a:xfrm>
        <a:prstGeom prst="triangle">
          <a:avLst>
            <a:gd name="adj" fmla="val 100000"/>
          </a:avLst>
        </a:prstGeom>
        <a:solidFill>
          <a:srgbClr val="7030A0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DF954-0E68-40EA-A3D9-18AECA98A44D}">
      <dsp:nvSpPr>
        <dsp:cNvPr id="0" name=""/>
        <dsp:cNvSpPr/>
      </dsp:nvSpPr>
      <dsp:spPr>
        <a:xfrm rot="5400000">
          <a:off x="4030114" y="1284683"/>
          <a:ext cx="1004223" cy="1671005"/>
        </a:xfrm>
        <a:prstGeom prst="corner">
          <a:avLst>
            <a:gd name="adj1" fmla="val 16120"/>
            <a:gd name="adj2" fmla="val 16110"/>
          </a:avLst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2174B-77F8-4134-9BA0-36C460772835}">
      <dsp:nvSpPr>
        <dsp:cNvPr id="0" name=""/>
        <dsp:cNvSpPr/>
      </dsp:nvSpPr>
      <dsp:spPr>
        <a:xfrm>
          <a:off x="3862484" y="1783954"/>
          <a:ext cx="1508593" cy="1322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2060"/>
              </a:solidFill>
            </a:rPr>
            <a:t>Skill Development &amp; Sustainable Enterprise Development </a:t>
          </a:r>
          <a:endParaRPr lang="en-US" sz="1700" kern="1200" dirty="0">
            <a:solidFill>
              <a:srgbClr val="002060"/>
            </a:solidFill>
          </a:endParaRPr>
        </a:p>
      </dsp:txBody>
      <dsp:txXfrm>
        <a:off x="3862484" y="1783954"/>
        <a:ext cx="1508593" cy="1322370"/>
      </dsp:txXfrm>
    </dsp:sp>
    <dsp:sp modelId="{02478254-EF30-472F-9A98-0F0DD12E2BB4}">
      <dsp:nvSpPr>
        <dsp:cNvPr id="0" name=""/>
        <dsp:cNvSpPr/>
      </dsp:nvSpPr>
      <dsp:spPr>
        <a:xfrm>
          <a:off x="5086437" y="1161662"/>
          <a:ext cx="284640" cy="284640"/>
        </a:xfrm>
        <a:prstGeom prst="triangle">
          <a:avLst>
            <a:gd name="adj" fmla="val 100000"/>
          </a:avLst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46A65-1521-46AF-853D-DCB697FC790D}">
      <dsp:nvSpPr>
        <dsp:cNvPr id="0" name=""/>
        <dsp:cNvSpPr/>
      </dsp:nvSpPr>
      <dsp:spPr>
        <a:xfrm rot="5400000">
          <a:off x="5876927" y="827688"/>
          <a:ext cx="1004223" cy="1671005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B5A2F-8C34-47DC-8342-F3A7030B4ECB}">
      <dsp:nvSpPr>
        <dsp:cNvPr id="0" name=""/>
        <dsp:cNvSpPr/>
      </dsp:nvSpPr>
      <dsp:spPr>
        <a:xfrm>
          <a:off x="5709297" y="1326958"/>
          <a:ext cx="1508593" cy="1322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2060"/>
              </a:solidFill>
            </a:rPr>
            <a:t>Safe Shelter</a:t>
          </a:r>
          <a:endParaRPr lang="en-US" sz="1700" kern="1200" dirty="0">
            <a:solidFill>
              <a:srgbClr val="002060"/>
            </a:solidFill>
          </a:endParaRPr>
        </a:p>
      </dsp:txBody>
      <dsp:txXfrm>
        <a:off x="5709297" y="1326958"/>
        <a:ext cx="1508593" cy="1322370"/>
      </dsp:txXfrm>
    </dsp:sp>
    <dsp:sp modelId="{BFE8D9F2-4F6B-440A-8FA4-1383D6265C3A}">
      <dsp:nvSpPr>
        <dsp:cNvPr id="0" name=""/>
        <dsp:cNvSpPr/>
      </dsp:nvSpPr>
      <dsp:spPr>
        <a:xfrm>
          <a:off x="6933250" y="704666"/>
          <a:ext cx="284640" cy="284640"/>
        </a:xfrm>
        <a:prstGeom prst="triangle">
          <a:avLst>
            <a:gd name="adj" fmla="val 100000"/>
          </a:avLst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AF7B0-D0A9-4614-B86D-F2CEE2624383}">
      <dsp:nvSpPr>
        <dsp:cNvPr id="0" name=""/>
        <dsp:cNvSpPr/>
      </dsp:nvSpPr>
      <dsp:spPr>
        <a:xfrm rot="5400000">
          <a:off x="7723740" y="370692"/>
          <a:ext cx="1004223" cy="1671005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AE0FA-6519-4BF2-B3C5-6DD5CDF897B0}">
      <dsp:nvSpPr>
        <dsp:cNvPr id="0" name=""/>
        <dsp:cNvSpPr/>
      </dsp:nvSpPr>
      <dsp:spPr>
        <a:xfrm>
          <a:off x="7556110" y="869963"/>
          <a:ext cx="1508593" cy="1322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2060"/>
              </a:solidFill>
            </a:rPr>
            <a:t>Moving Out of Poverty</a:t>
          </a:r>
          <a:endParaRPr lang="en-US" sz="1700" kern="1200" dirty="0">
            <a:solidFill>
              <a:srgbClr val="002060"/>
            </a:solidFill>
          </a:endParaRPr>
        </a:p>
      </dsp:txBody>
      <dsp:txXfrm>
        <a:off x="7556110" y="869963"/>
        <a:ext cx="1508593" cy="13223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18F925-7947-4F9A-948B-3FA777E53C15}">
      <dsp:nvSpPr>
        <dsp:cNvPr id="0" name=""/>
        <dsp:cNvSpPr/>
      </dsp:nvSpPr>
      <dsp:spPr>
        <a:xfrm>
          <a:off x="0" y="4596395"/>
          <a:ext cx="7772400" cy="4309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Operational Self Sufficiency …..96% +</a:t>
          </a:r>
          <a:endParaRPr lang="en-US" sz="2400" kern="1200" dirty="0"/>
        </a:p>
      </dsp:txBody>
      <dsp:txXfrm>
        <a:off x="0" y="4596395"/>
        <a:ext cx="7772400" cy="430969"/>
      </dsp:txXfrm>
    </dsp:sp>
    <dsp:sp modelId="{A9D28466-FA67-4F1B-81E5-8E20EBA28142}">
      <dsp:nvSpPr>
        <dsp:cNvPr id="0" name=""/>
        <dsp:cNvSpPr/>
      </dsp:nvSpPr>
      <dsp:spPr>
        <a:xfrm rot="10800000">
          <a:off x="0" y="3940030"/>
          <a:ext cx="7772400" cy="662830"/>
        </a:xfrm>
        <a:prstGeom prst="upArrowCallout">
          <a:avLst/>
        </a:prstGeom>
        <a:gradFill rotWithShape="0">
          <a:gsLst>
            <a:gs pos="0">
              <a:schemeClr val="accent2">
                <a:hueOff val="668789"/>
                <a:satOff val="-834"/>
                <a:lumOff val="196"/>
                <a:alphaOff val="0"/>
                <a:shade val="51000"/>
                <a:satMod val="130000"/>
              </a:schemeClr>
            </a:gs>
            <a:gs pos="80000">
              <a:schemeClr val="accent2">
                <a:hueOff val="668789"/>
                <a:satOff val="-834"/>
                <a:lumOff val="196"/>
                <a:alphaOff val="0"/>
                <a:shade val="93000"/>
                <a:satMod val="130000"/>
              </a:schemeClr>
            </a:gs>
            <a:gs pos="100000">
              <a:schemeClr val="accent2">
                <a:hueOff val="668789"/>
                <a:satOff val="-834"/>
                <a:lumOff val="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Capital Adequacy Ratio…..40%</a:t>
          </a:r>
          <a:endParaRPr lang="en-US" sz="2400" kern="1200" dirty="0"/>
        </a:p>
      </dsp:txBody>
      <dsp:txXfrm rot="10800000">
        <a:off x="0" y="3940030"/>
        <a:ext cx="7772400" cy="662830"/>
      </dsp:txXfrm>
    </dsp:sp>
    <dsp:sp modelId="{594033C4-B67D-420B-B0AE-B13FE9DFC061}">
      <dsp:nvSpPr>
        <dsp:cNvPr id="0" name=""/>
        <dsp:cNvSpPr/>
      </dsp:nvSpPr>
      <dsp:spPr>
        <a:xfrm rot="10800000">
          <a:off x="0" y="3283664"/>
          <a:ext cx="7772400" cy="662830"/>
        </a:xfrm>
        <a:prstGeom prst="upArrowCallout">
          <a:avLst/>
        </a:prstGeom>
        <a:gradFill rotWithShape="0">
          <a:gsLst>
            <a:gs pos="0">
              <a:schemeClr val="accent2">
                <a:hueOff val="1337577"/>
                <a:satOff val="-1668"/>
                <a:lumOff val="392"/>
                <a:alphaOff val="0"/>
                <a:shade val="51000"/>
                <a:satMod val="130000"/>
              </a:schemeClr>
            </a:gs>
            <a:gs pos="80000">
              <a:schemeClr val="accent2">
                <a:hueOff val="1337577"/>
                <a:satOff val="-1668"/>
                <a:lumOff val="392"/>
                <a:alphaOff val="0"/>
                <a:shade val="93000"/>
                <a:satMod val="130000"/>
              </a:schemeClr>
            </a:gs>
            <a:gs pos="100000">
              <a:schemeClr val="accent2">
                <a:hueOff val="1337577"/>
                <a:satOff val="-1668"/>
                <a:lumOff val="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Cumulative loan amount disbursed</a:t>
          </a:r>
          <a:r>
            <a:rPr lang="en-US" sz="2400" i="1" kern="1200" dirty="0" smtClean="0"/>
            <a:t>….</a:t>
          </a:r>
          <a:r>
            <a:rPr lang="en-US" sz="2400" b="1" i="0" kern="1200" dirty="0" smtClean="0"/>
            <a:t>INR </a:t>
          </a:r>
          <a:r>
            <a:rPr lang="en-US" sz="2400" b="1" i="0" u="none" kern="1200" dirty="0" smtClean="0"/>
            <a:t>3630</a:t>
          </a:r>
          <a:r>
            <a:rPr lang="en-US" sz="2400" kern="1200" dirty="0" smtClean="0"/>
            <a:t>Lac</a:t>
          </a:r>
          <a:endParaRPr lang="en-US" sz="2400" kern="1200" dirty="0"/>
        </a:p>
      </dsp:txBody>
      <dsp:txXfrm rot="10800000">
        <a:off x="0" y="3283664"/>
        <a:ext cx="7772400" cy="662830"/>
      </dsp:txXfrm>
    </dsp:sp>
    <dsp:sp modelId="{E91C5E38-2E3E-4248-BF5A-50CB02AB1EE3}">
      <dsp:nvSpPr>
        <dsp:cNvPr id="0" name=""/>
        <dsp:cNvSpPr/>
      </dsp:nvSpPr>
      <dsp:spPr>
        <a:xfrm rot="10800000">
          <a:off x="0" y="2627298"/>
          <a:ext cx="7772400" cy="662830"/>
        </a:xfrm>
        <a:prstGeom prst="upArrowCallout">
          <a:avLst/>
        </a:prstGeom>
        <a:gradFill rotWithShape="0">
          <a:gsLst>
            <a:gs pos="0">
              <a:schemeClr val="accent2">
                <a:hueOff val="2006366"/>
                <a:satOff val="-2502"/>
                <a:lumOff val="588"/>
                <a:alphaOff val="0"/>
                <a:shade val="51000"/>
                <a:satMod val="130000"/>
              </a:schemeClr>
            </a:gs>
            <a:gs pos="80000">
              <a:schemeClr val="accent2">
                <a:hueOff val="2006366"/>
                <a:satOff val="-2502"/>
                <a:lumOff val="588"/>
                <a:alphaOff val="0"/>
                <a:shade val="93000"/>
                <a:satMod val="130000"/>
              </a:schemeClr>
            </a:gs>
            <a:gs pos="100000">
              <a:schemeClr val="accent2">
                <a:hueOff val="2006366"/>
                <a:satOff val="-2502"/>
                <a:lumOff val="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Cumulative No of loans disbursed…….</a:t>
          </a:r>
          <a:r>
            <a:rPr lang="en-US" sz="2400" b="1" i="0" u="none" kern="1200" dirty="0" smtClean="0"/>
            <a:t>31644</a:t>
          </a:r>
          <a:endParaRPr lang="en-US" sz="2400" kern="1200" dirty="0"/>
        </a:p>
      </dsp:txBody>
      <dsp:txXfrm rot="10800000">
        <a:off x="0" y="2627298"/>
        <a:ext cx="7772400" cy="662830"/>
      </dsp:txXfrm>
    </dsp:sp>
    <dsp:sp modelId="{26D046E3-9A23-4E70-B5B5-A2ADAB68D415}">
      <dsp:nvSpPr>
        <dsp:cNvPr id="0" name=""/>
        <dsp:cNvSpPr/>
      </dsp:nvSpPr>
      <dsp:spPr>
        <a:xfrm rot="10800000">
          <a:off x="0" y="1970932"/>
          <a:ext cx="7772400" cy="662830"/>
        </a:xfrm>
        <a:prstGeom prst="upArrowCallout">
          <a:avLst/>
        </a:prstGeom>
        <a:gradFill rotWithShape="0">
          <a:gsLst>
            <a:gs pos="0">
              <a:schemeClr val="accent2">
                <a:hueOff val="2675154"/>
                <a:satOff val="-3337"/>
                <a:lumOff val="785"/>
                <a:alphaOff val="0"/>
                <a:shade val="51000"/>
                <a:satMod val="130000"/>
              </a:schemeClr>
            </a:gs>
            <a:gs pos="80000">
              <a:schemeClr val="accent2">
                <a:hueOff val="2675154"/>
                <a:satOff val="-3337"/>
                <a:lumOff val="785"/>
                <a:alphaOff val="0"/>
                <a:shade val="93000"/>
                <a:satMod val="130000"/>
              </a:schemeClr>
            </a:gs>
            <a:gs pos="100000">
              <a:schemeClr val="accent2">
                <a:hueOff val="2675154"/>
                <a:satOff val="-3337"/>
                <a:lumOff val="7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Portfolio outstanding……</a:t>
          </a:r>
          <a:r>
            <a:rPr lang="en-US" sz="2400" kern="1200" dirty="0" err="1" smtClean="0"/>
            <a:t>Rs</a:t>
          </a:r>
          <a:r>
            <a:rPr lang="en-US" sz="2400" kern="1200" dirty="0" smtClean="0"/>
            <a:t>. </a:t>
          </a:r>
          <a:r>
            <a:rPr lang="en-US" sz="2400" b="1" i="0" u="none" kern="1200" dirty="0" smtClean="0"/>
            <a:t>1166 </a:t>
          </a:r>
          <a:r>
            <a:rPr lang="en-US" sz="2400" kern="1200" dirty="0" smtClean="0"/>
            <a:t>Lac</a:t>
          </a:r>
          <a:endParaRPr lang="en-US" sz="2400" kern="1200" dirty="0"/>
        </a:p>
      </dsp:txBody>
      <dsp:txXfrm rot="10800000">
        <a:off x="0" y="1970932"/>
        <a:ext cx="7772400" cy="662830"/>
      </dsp:txXfrm>
    </dsp:sp>
    <dsp:sp modelId="{F7CAA58F-99AE-49AC-B4EA-6238AFC616DC}">
      <dsp:nvSpPr>
        <dsp:cNvPr id="0" name=""/>
        <dsp:cNvSpPr/>
      </dsp:nvSpPr>
      <dsp:spPr>
        <a:xfrm rot="10800000">
          <a:off x="0" y="1314566"/>
          <a:ext cx="7772400" cy="662830"/>
        </a:xfrm>
        <a:prstGeom prst="upArrowCallout">
          <a:avLst/>
        </a:prstGeom>
        <a:gradFill rotWithShape="0">
          <a:gsLst>
            <a:gs pos="0">
              <a:schemeClr val="accent2">
                <a:hueOff val="3343943"/>
                <a:satOff val="-4171"/>
                <a:lumOff val="981"/>
                <a:alphaOff val="0"/>
                <a:shade val="51000"/>
                <a:satMod val="130000"/>
              </a:schemeClr>
            </a:gs>
            <a:gs pos="80000">
              <a:schemeClr val="accent2">
                <a:hueOff val="3343943"/>
                <a:satOff val="-4171"/>
                <a:lumOff val="981"/>
                <a:alphaOff val="0"/>
                <a:shade val="93000"/>
                <a:satMod val="130000"/>
              </a:schemeClr>
            </a:gs>
            <a:gs pos="100000">
              <a:schemeClr val="accent2">
                <a:hueOff val="3343943"/>
                <a:satOff val="-4171"/>
                <a:lumOff val="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Districts ………9 ( 138 </a:t>
          </a:r>
          <a:r>
            <a:rPr lang="en-US" sz="2400" kern="1200" dirty="0" err="1" smtClean="0"/>
            <a:t>Communitiess</a:t>
          </a:r>
          <a:r>
            <a:rPr lang="en-US" sz="2400" kern="1200" dirty="0" smtClean="0"/>
            <a:t>)</a:t>
          </a:r>
          <a:endParaRPr lang="en-US" sz="2400" kern="1200" dirty="0"/>
        </a:p>
      </dsp:txBody>
      <dsp:txXfrm rot="10800000">
        <a:off x="0" y="1314566"/>
        <a:ext cx="7772400" cy="662830"/>
      </dsp:txXfrm>
    </dsp:sp>
    <dsp:sp modelId="{648036DD-3683-4D6D-B9E9-E5F353B11B0A}">
      <dsp:nvSpPr>
        <dsp:cNvPr id="0" name=""/>
        <dsp:cNvSpPr/>
      </dsp:nvSpPr>
      <dsp:spPr>
        <a:xfrm rot="10800000">
          <a:off x="0" y="658200"/>
          <a:ext cx="7772400" cy="662830"/>
        </a:xfrm>
        <a:prstGeom prst="upArrowCallout">
          <a:avLst/>
        </a:prstGeom>
        <a:gradFill rotWithShape="0">
          <a:gsLst>
            <a:gs pos="0">
              <a:schemeClr val="accent2">
                <a:hueOff val="4012731"/>
                <a:satOff val="-5005"/>
                <a:lumOff val="1177"/>
                <a:alphaOff val="0"/>
                <a:shade val="51000"/>
                <a:satMod val="130000"/>
              </a:schemeClr>
            </a:gs>
            <a:gs pos="80000">
              <a:schemeClr val="accent2">
                <a:hueOff val="4012731"/>
                <a:satOff val="-5005"/>
                <a:lumOff val="1177"/>
                <a:alphaOff val="0"/>
                <a:shade val="93000"/>
                <a:satMod val="130000"/>
              </a:schemeClr>
            </a:gs>
            <a:gs pos="100000">
              <a:schemeClr val="accent2">
                <a:hueOff val="4012731"/>
                <a:satOff val="-5005"/>
                <a:lumOff val="1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Branches ……… 13</a:t>
          </a:r>
          <a:endParaRPr lang="en-US" sz="2400" kern="1200" dirty="0"/>
        </a:p>
      </dsp:txBody>
      <dsp:txXfrm rot="10800000">
        <a:off x="0" y="658200"/>
        <a:ext cx="7772400" cy="662830"/>
      </dsp:txXfrm>
    </dsp:sp>
    <dsp:sp modelId="{DFA4EF0A-EEF5-4357-BFD3-734BB06E5410}">
      <dsp:nvSpPr>
        <dsp:cNvPr id="0" name=""/>
        <dsp:cNvSpPr/>
      </dsp:nvSpPr>
      <dsp:spPr>
        <a:xfrm rot="10800000">
          <a:off x="0" y="1834"/>
          <a:ext cx="7772400" cy="662830"/>
        </a:xfrm>
        <a:prstGeom prst="upArrowCallout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Active Loan Clients………. ..</a:t>
          </a:r>
          <a:r>
            <a:rPr lang="en-US" sz="2400" b="1" i="0" u="none" kern="1200" dirty="0" smtClean="0"/>
            <a:t>14948</a:t>
          </a:r>
          <a:endParaRPr lang="en-US" sz="2400" kern="1200" dirty="0"/>
        </a:p>
      </dsp:txBody>
      <dsp:txXfrm rot="10800000">
        <a:off x="0" y="1834"/>
        <a:ext cx="7772400" cy="6628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4CA37E-C3ED-44E8-8E97-AED792F789F7}">
      <dsp:nvSpPr>
        <dsp:cNvPr id="0" name=""/>
        <dsp:cNvSpPr/>
      </dsp:nvSpPr>
      <dsp:spPr>
        <a:xfrm>
          <a:off x="0" y="30719"/>
          <a:ext cx="7772400" cy="71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Andalus" pitchFamily="2" charset="-78"/>
              <a:cs typeface="Andalus" pitchFamily="2" charset="-78"/>
            </a:rPr>
            <a:t>One of the pioneers of the Monthly Repayment System in the Microfinance Sector in India </a:t>
          </a:r>
          <a:endParaRPr lang="en-US" sz="1800" kern="1200" dirty="0">
            <a:latin typeface="Andalus" pitchFamily="2" charset="-78"/>
            <a:cs typeface="Andalus" pitchFamily="2" charset="-78"/>
          </a:endParaRPr>
        </a:p>
      </dsp:txBody>
      <dsp:txXfrm>
        <a:off x="0" y="30719"/>
        <a:ext cx="7772400" cy="711360"/>
      </dsp:txXfrm>
    </dsp:sp>
    <dsp:sp modelId="{D3200265-7ACC-4659-B297-C4B2E60EB4B6}">
      <dsp:nvSpPr>
        <dsp:cNvPr id="0" name=""/>
        <dsp:cNvSpPr/>
      </dsp:nvSpPr>
      <dsp:spPr>
        <a:xfrm>
          <a:off x="0" y="851519"/>
          <a:ext cx="7772400" cy="71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ndalus" pitchFamily="2" charset="-78"/>
              <a:cs typeface="Andalus" pitchFamily="2" charset="-78"/>
            </a:rPr>
            <a:t> Pioneered the development of the Delhi microfinance market considered one of the most risky geographies previously for microfinance  </a:t>
          </a:r>
          <a:endParaRPr lang="en-US" sz="1800" kern="1200" dirty="0">
            <a:latin typeface="Andalus" pitchFamily="2" charset="-78"/>
            <a:cs typeface="Andalus" pitchFamily="2" charset="-78"/>
          </a:endParaRPr>
        </a:p>
      </dsp:txBody>
      <dsp:txXfrm>
        <a:off x="0" y="851519"/>
        <a:ext cx="7772400" cy="711360"/>
      </dsp:txXfrm>
    </dsp:sp>
    <dsp:sp modelId="{28D81F68-BF90-4C7D-AE9F-633C319F5B59}">
      <dsp:nvSpPr>
        <dsp:cNvPr id="0" name=""/>
        <dsp:cNvSpPr/>
      </dsp:nvSpPr>
      <dsp:spPr>
        <a:xfrm>
          <a:off x="0" y="1672319"/>
          <a:ext cx="7772400" cy="71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ndalus" pitchFamily="2" charset="-78"/>
              <a:cs typeface="Andalus" pitchFamily="2" charset="-78"/>
            </a:rPr>
            <a:t> Pioneered Progress out of Poverty Index implementation in the microfinance sector</a:t>
          </a:r>
          <a:endParaRPr lang="en-US" sz="1800" kern="1200" dirty="0">
            <a:latin typeface="Andalus" pitchFamily="2" charset="-78"/>
            <a:cs typeface="Andalus" pitchFamily="2" charset="-78"/>
          </a:endParaRPr>
        </a:p>
      </dsp:txBody>
      <dsp:txXfrm>
        <a:off x="0" y="1672319"/>
        <a:ext cx="7772400" cy="711360"/>
      </dsp:txXfrm>
    </dsp:sp>
    <dsp:sp modelId="{AD86D027-165A-4AE6-B422-8DDA2C46592C}">
      <dsp:nvSpPr>
        <dsp:cNvPr id="0" name=""/>
        <dsp:cNvSpPr/>
      </dsp:nvSpPr>
      <dsp:spPr>
        <a:xfrm>
          <a:off x="0" y="2493120"/>
          <a:ext cx="7772400" cy="71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ndalus" pitchFamily="2" charset="-78"/>
              <a:cs typeface="Andalus" pitchFamily="2" charset="-78"/>
            </a:rPr>
            <a:t>Pioneered innovative domestic social equity through Partners of Shikhar Trust (POST) 		</a:t>
          </a:r>
          <a:endParaRPr lang="en-US" sz="1800" kern="1200" dirty="0">
            <a:latin typeface="Andalus" pitchFamily="2" charset="-78"/>
            <a:cs typeface="Andalus" pitchFamily="2" charset="-78"/>
          </a:endParaRPr>
        </a:p>
      </dsp:txBody>
      <dsp:txXfrm>
        <a:off x="0" y="2493120"/>
        <a:ext cx="7772400" cy="711360"/>
      </dsp:txXfrm>
    </dsp:sp>
    <dsp:sp modelId="{73A069FB-22AD-4AF0-A6D8-F66672477A1E}">
      <dsp:nvSpPr>
        <dsp:cNvPr id="0" name=""/>
        <dsp:cNvSpPr/>
      </dsp:nvSpPr>
      <dsp:spPr>
        <a:xfrm>
          <a:off x="0" y="3313920"/>
          <a:ext cx="7772400" cy="71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ndalus" pitchFamily="2" charset="-78"/>
              <a:cs typeface="Andalus" pitchFamily="2" charset="-78"/>
            </a:rPr>
            <a:t>Only MFI in the country to incorporate Ethics training and systems into its HR and operations processes</a:t>
          </a:r>
          <a:endParaRPr lang="en-US" sz="1800" kern="1200" dirty="0">
            <a:latin typeface="Andalus" pitchFamily="2" charset="-78"/>
            <a:cs typeface="Andalus" pitchFamily="2" charset="-78"/>
          </a:endParaRPr>
        </a:p>
      </dsp:txBody>
      <dsp:txXfrm>
        <a:off x="0" y="3313920"/>
        <a:ext cx="7772400" cy="711360"/>
      </dsp:txXfrm>
    </dsp:sp>
    <dsp:sp modelId="{9115D969-5EFF-40F1-86C6-3D5E93E98A91}">
      <dsp:nvSpPr>
        <dsp:cNvPr id="0" name=""/>
        <dsp:cNvSpPr/>
      </dsp:nvSpPr>
      <dsp:spPr>
        <a:xfrm>
          <a:off x="0" y="4134720"/>
          <a:ext cx="7772400" cy="71136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ndalus" pitchFamily="2" charset="-78"/>
              <a:cs typeface="Andalus" pitchFamily="2" charset="-78"/>
            </a:rPr>
            <a:t>THE BEST ACHIEVEMENT OF ALL – We are certainly impacting lives of many families positively</a:t>
          </a:r>
          <a:endParaRPr lang="en-US" sz="1800" kern="1200" dirty="0">
            <a:latin typeface="Andalus" pitchFamily="2" charset="-78"/>
            <a:cs typeface="Andalus" pitchFamily="2" charset="-78"/>
          </a:endParaRPr>
        </a:p>
      </dsp:txBody>
      <dsp:txXfrm>
        <a:off x="0" y="4134720"/>
        <a:ext cx="7772400" cy="711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157F8-5F03-4A82-A19B-9593327DC35E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2A95C-5D9A-45D7-B82C-E496D6EB9F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521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964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1731" indent="-281435" defTabSz="88964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5741" indent="-225148" defTabSz="88964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6037" indent="-225148" defTabSz="88964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26333" indent="-225148" defTabSz="88964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76630" indent="-225148" defTabSz="889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26926" indent="-225148" defTabSz="889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77222" indent="-225148" defTabSz="889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27518" indent="-225148" defTabSz="889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6738DC8-BD02-4714-B971-70E5338A63AA}" type="slidenum">
              <a:rPr lang="nl-NL" smtClean="0"/>
              <a:pPr/>
              <a:t>15</a:t>
            </a:fld>
            <a:endParaRPr lang="nl-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964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1731" indent="-281435" defTabSz="88964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5741" indent="-225148" defTabSz="88964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6037" indent="-225148" defTabSz="88964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26333" indent="-225148" defTabSz="88964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76630" indent="-225148" defTabSz="889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26926" indent="-225148" defTabSz="889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77222" indent="-225148" defTabSz="889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27518" indent="-225148" defTabSz="889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888FCE1-40E9-4296-BBDF-FCFE7599D9A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4400"/>
            <a:ext cx="4179888" cy="3135313"/>
          </a:xfrm>
          <a:solidFill>
            <a:srgbClr val="FFFFFF"/>
          </a:solidFill>
          <a:ln/>
        </p:spPr>
      </p:sp>
      <p:sp>
        <p:nvSpPr>
          <p:cNvPr id="38916" name="Notes Placeholder 4"/>
          <p:cNvSpPr>
            <a:spLocks noGrp="1"/>
          </p:cNvSpPr>
          <p:nvPr/>
        </p:nvSpPr>
        <p:spPr bwMode="auto">
          <a:xfrm>
            <a:off x="936453" y="3562986"/>
            <a:ext cx="4997519" cy="490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ct val="30000"/>
              </a:spcBef>
            </a:pPr>
            <a:endParaRPr lang="en-US" sz="10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964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1731" indent="-281435" defTabSz="88964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5741" indent="-225148" defTabSz="88964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6037" indent="-225148" defTabSz="88964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26333" indent="-225148" defTabSz="88964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76630" indent="-225148" defTabSz="889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26926" indent="-225148" defTabSz="889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77222" indent="-225148" defTabSz="889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27518" indent="-225148" defTabSz="889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8BB0097-D71B-464F-B608-9094F1ABA2B1}" type="slidenum">
              <a:rPr lang="en-US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pPr/>
              <a:t>21</a:t>
            </a:fld>
            <a:endParaRPr lang="en-US" smtClean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2021" indent="-222021"/>
            <a:endParaRPr lang="en-US" sz="9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964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1731" indent="-281435" defTabSz="88964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5741" indent="-225148" defTabSz="88964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6037" indent="-225148" defTabSz="88964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26333" indent="-225148" defTabSz="88964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76630" indent="-225148" defTabSz="889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26926" indent="-225148" defTabSz="889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77222" indent="-225148" defTabSz="889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27518" indent="-225148" defTabSz="889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F41BC9E-C71B-4770-BCA4-94C9011B703D}" type="slidenum">
              <a:rPr lang="en-US">
                <a:ea typeface="ヒラギノ角ゴ Pro W3"/>
                <a:cs typeface="ヒラギノ角ゴ Pro W3"/>
              </a:rPr>
              <a:pPr/>
              <a:t>25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2021" indent="-222021"/>
            <a:endParaRPr lang="en-US" sz="9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AEE507ED-0FE5-44D0-88EF-18EBD513C6DB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en-US" sz="90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AEE507ED-0FE5-44D0-88EF-18EBD513C6DB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en-US" sz="90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AEE507ED-0FE5-44D0-88EF-18EBD513C6DB}" type="slidenum">
              <a:rPr lang="en-US" sz="1200" smtClean="0"/>
              <a:pPr/>
              <a:t>4</a:t>
            </a:fld>
            <a:endParaRPr 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en-US" sz="90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964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1731" indent="-281435" defTabSz="88964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5741" indent="-225148" defTabSz="88964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6037" indent="-225148" defTabSz="88964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26333" indent="-225148" defTabSz="88964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76630" indent="-225148" defTabSz="889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26926" indent="-225148" defTabSz="889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77222" indent="-225148" defTabSz="889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27518" indent="-225148" defTabSz="889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6636C0F-6CB8-4FE9-88B2-0290CE81F1EC}" type="slidenum">
              <a:rPr lang="en-US">
                <a:ea typeface="ヒラギノ角ゴ Pro W3"/>
                <a:cs typeface="ヒラギノ角ゴ Pro W3"/>
              </a:rPr>
              <a:pPr/>
              <a:t>5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402" y="685250"/>
            <a:ext cx="4519198" cy="3429393"/>
          </a:xfrm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2021" indent="-222021"/>
            <a:endParaRPr lang="en-US" sz="9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1896D42A-7E4B-429E-AA89-CFCE1AA96C43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endParaRPr lang="en-US" sz="90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338" tIns="44669" rIns="89338" bIns="44669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5385D300-0456-4AA7-A4B7-2722D1E8F150}" type="slidenum">
              <a:rPr lang="en-US" sz="1200">
                <a:ea typeface="ヒラギノ角ゴ Pro W3"/>
                <a:cs typeface="ヒラギノ角ゴ Pro W3"/>
              </a:rPr>
              <a:pPr algn="r"/>
              <a:t>9</a:t>
            </a:fld>
            <a:endParaRPr lang="en-US" sz="1200">
              <a:ea typeface="ヒラギノ角ゴ Pro W3"/>
              <a:cs typeface="ヒラギノ角ゴ Pro W3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2021" indent="-222021"/>
            <a:endParaRPr lang="en-US" sz="9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964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1731" indent="-281435" defTabSz="88964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5741" indent="-225148" defTabSz="88964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6037" indent="-225148" defTabSz="88964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26333" indent="-225148" defTabSz="88964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76630" indent="-225148" defTabSz="889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26926" indent="-225148" defTabSz="889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77222" indent="-225148" defTabSz="889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27518" indent="-225148" defTabSz="889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BFBE5ED-278A-4546-BDA4-10E646E71C57}" type="slidenum">
              <a:rPr lang="en-US">
                <a:ea typeface="ヒラギノ角ゴ Pro W3"/>
                <a:cs typeface="ヒラギノ角ゴ Pro W3"/>
              </a:rPr>
              <a:pPr/>
              <a:t>11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402" y="685250"/>
            <a:ext cx="4519198" cy="3429393"/>
          </a:xfrm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2021" indent="-222021"/>
            <a:endParaRPr lang="en-US" sz="9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964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1731" indent="-281435" defTabSz="88964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5741" indent="-225148" defTabSz="88964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6037" indent="-225148" defTabSz="88964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26333" indent="-225148" defTabSz="88964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76630" indent="-225148" defTabSz="889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26926" indent="-225148" defTabSz="889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77222" indent="-225148" defTabSz="889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27518" indent="-225148" defTabSz="889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7B063F0-B644-40F4-A218-B940C3D4B687}" type="slidenum">
              <a:rPr lang="en-US">
                <a:ea typeface="ヒラギノ角ゴ Pro W3"/>
                <a:cs typeface="ヒラギノ角ゴ Pro W3"/>
              </a:rPr>
              <a:pPr/>
              <a:t>14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402" y="685250"/>
            <a:ext cx="4519198" cy="3429393"/>
          </a:xfrm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2021" indent="-222021"/>
            <a:endParaRPr lang="en-US" sz="90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FF7B-8CEE-4518-9AC3-A568C1D826D5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E8E2-BD7C-42E6-BBCE-68727D56C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330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FF7B-8CEE-4518-9AC3-A568C1D826D5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E8E2-BD7C-42E6-BBCE-68727D56C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408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FF7B-8CEE-4518-9AC3-A568C1D826D5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E8E2-BD7C-42E6-BBCE-68727D56C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8605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C681-D6A6-4F26-BC6F-16F093D97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2900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EC89D-F655-4647-B076-A1604E903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115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FF7B-8CEE-4518-9AC3-A568C1D826D5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E8E2-BD7C-42E6-BBCE-68727D56C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775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FF7B-8CEE-4518-9AC3-A568C1D826D5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E8E2-BD7C-42E6-BBCE-68727D56C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253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FF7B-8CEE-4518-9AC3-A568C1D826D5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E8E2-BD7C-42E6-BBCE-68727D56C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73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FF7B-8CEE-4518-9AC3-A568C1D826D5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E8E2-BD7C-42E6-BBCE-68727D56C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73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FF7B-8CEE-4518-9AC3-A568C1D826D5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E8E2-BD7C-42E6-BBCE-68727D56C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1143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FF7B-8CEE-4518-9AC3-A568C1D826D5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E8E2-BD7C-42E6-BBCE-68727D56C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9166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FF7B-8CEE-4518-9AC3-A568C1D826D5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E8E2-BD7C-42E6-BBCE-68727D56C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795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FF7B-8CEE-4518-9AC3-A568C1D826D5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CE8E2-BD7C-42E6-BBCE-68727D56C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399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4FF7B-8CEE-4518-9AC3-A568C1D826D5}" type="datetimeFigureOut">
              <a:rPr lang="en-US" smtClean="0"/>
              <a:pPr/>
              <a:t>2/13/12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CE8E2-BD7C-42E6-BBCE-68727D56C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039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diagramData" Target="../diagrams/data2.xml"/><Relationship Id="rId6" Type="http://schemas.openxmlformats.org/officeDocument/2006/relationships/diagramColors" Target="../diagrams/colors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6" Type="http://schemas.microsoft.com/office/2007/relationships/diagramDrawing" Target="../diagrams/drawing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7" Type="http://schemas.openxmlformats.org/officeDocument/2006/relationships/image" Target="../media/image6.jpe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Relationship Id="rId6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4" Type="http://schemas.openxmlformats.org/officeDocument/2006/relationships/image" Target="../media/image1.png"/><Relationship Id="rId5" Type="http://schemas.openxmlformats.org/officeDocument/2006/relationships/diagramData" Target="../diagrams/data1.xml"/><Relationship Id="rId7" Type="http://schemas.openxmlformats.org/officeDocument/2006/relationships/diagramQuickStyle" Target="../diagrams/quickStyle1.xml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9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6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714624" y="0"/>
            <a:ext cx="6429375" cy="6858000"/>
          </a:xfrm>
          <a:solidFill>
            <a:srgbClr val="E97F29"/>
          </a:solidFill>
        </p:spPr>
        <p:txBody>
          <a:bodyPr anchor="ctr"/>
          <a:lstStyle/>
          <a:p>
            <a:pPr algn="ctr" eaLnBrk="1" hangingPunct="1">
              <a:lnSpc>
                <a:spcPts val="3500"/>
              </a:lnSpc>
              <a:buFontTx/>
              <a:buNone/>
            </a:pPr>
            <a:r>
              <a:rPr lang="en-US" dirty="0" err="1" smtClean="0">
                <a:solidFill>
                  <a:schemeClr val="bg1"/>
                </a:solidFill>
              </a:rPr>
              <a:t>Shikhar</a:t>
            </a:r>
            <a:r>
              <a:rPr lang="en-US" dirty="0" smtClean="0">
                <a:solidFill>
                  <a:schemeClr val="bg1"/>
                </a:solidFill>
              </a:rPr>
              <a:t> Microfinance (P) Ltd.</a:t>
            </a:r>
            <a:endParaRPr lang="en-US" sz="2000" dirty="0" smtClean="0">
              <a:solidFill>
                <a:schemeClr val="bg1"/>
              </a:solidFill>
              <a:latin typeface="Agency FB" pitchFamily="34" charset="0"/>
            </a:endParaRPr>
          </a:p>
          <a:p>
            <a:pPr algn="ctr" eaLnBrk="1" hangingPunct="1">
              <a:lnSpc>
                <a:spcPts val="3500"/>
              </a:lnSpc>
              <a:buFontTx/>
              <a:buNone/>
            </a:pPr>
            <a:endParaRPr lang="en-US" sz="4000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ts val="3500"/>
              </a:lnSpc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A Pioneer Urban Microfinance Organization Dedicated to Basic Tenets of High Quality Financial Services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2057400" y="1524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2052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1785938"/>
            <a:ext cx="1928812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800600"/>
            <a:ext cx="283385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Satyavir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Chakrapani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Managing Director</a:t>
            </a:r>
          </a:p>
          <a:p>
            <a:r>
              <a:rPr lang="en-US" b="1" dirty="0">
                <a:solidFill>
                  <a:srgbClr val="002060"/>
                </a:solidFill>
              </a:rPr>
              <a:t>113, </a:t>
            </a:r>
            <a:r>
              <a:rPr lang="en-US" b="1" dirty="0" err="1">
                <a:solidFill>
                  <a:srgbClr val="002060"/>
                </a:solidFill>
              </a:rPr>
              <a:t>IInd</a:t>
            </a:r>
            <a:r>
              <a:rPr lang="en-US" b="1" dirty="0">
                <a:solidFill>
                  <a:srgbClr val="002060"/>
                </a:solidFill>
              </a:rPr>
              <a:t> Floor, </a:t>
            </a:r>
            <a:r>
              <a:rPr lang="en-US" b="1" dirty="0" err="1">
                <a:solidFill>
                  <a:srgbClr val="002060"/>
                </a:solidFill>
              </a:rPr>
              <a:t>Palam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Extn</a:t>
            </a:r>
            <a:r>
              <a:rPr lang="en-US" b="1" dirty="0">
                <a:solidFill>
                  <a:srgbClr val="002060"/>
                </a:solidFill>
              </a:rPr>
              <a:t>.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err="1" smtClean="0">
                <a:solidFill>
                  <a:srgbClr val="002060"/>
                </a:solidFill>
              </a:rPr>
              <a:t>Gali</a:t>
            </a:r>
            <a:r>
              <a:rPr lang="en-US" b="1" dirty="0" smtClean="0">
                <a:solidFill>
                  <a:srgbClr val="002060"/>
                </a:solidFill>
              </a:rPr>
              <a:t> No-2 (Near </a:t>
            </a:r>
            <a:r>
              <a:rPr lang="en-US" b="1" dirty="0">
                <a:solidFill>
                  <a:srgbClr val="002060"/>
                </a:solidFill>
              </a:rPr>
              <a:t>ICICI Bank)</a:t>
            </a:r>
          </a:p>
          <a:p>
            <a:r>
              <a:rPr lang="en-US" b="1" dirty="0">
                <a:solidFill>
                  <a:srgbClr val="002060"/>
                </a:solidFill>
              </a:rPr>
              <a:t>Sec.-7, </a:t>
            </a:r>
            <a:r>
              <a:rPr lang="en-US" b="1" dirty="0" err="1">
                <a:solidFill>
                  <a:srgbClr val="002060"/>
                </a:solidFill>
              </a:rPr>
              <a:t>Dwarka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New Delhi-110077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2658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Vision : </a:t>
            </a:r>
            <a:r>
              <a:rPr lang="en-US" sz="2800" dirty="0" smtClean="0"/>
              <a:t>Empowering communities by providing financial services and livelihood opportunities.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The Road Map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Critical components of financial empowerment :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Credit  - </a:t>
            </a:r>
            <a:r>
              <a:rPr lang="en-US" dirty="0" err="1" smtClean="0"/>
              <a:t>Shikhar’s</a:t>
            </a:r>
            <a:r>
              <a:rPr lang="en-US" dirty="0" smtClean="0"/>
              <a:t> core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Insurance – Life with </a:t>
            </a:r>
            <a:r>
              <a:rPr lang="en-US" dirty="0" err="1" smtClean="0"/>
              <a:t>Metlife</a:t>
            </a:r>
            <a:r>
              <a:rPr lang="en-US" dirty="0" smtClean="0"/>
              <a:t> &amp; Bajaj / </a:t>
            </a:r>
            <a:r>
              <a:rPr lang="en-US" dirty="0"/>
              <a:t>Health  </a:t>
            </a:r>
            <a:r>
              <a:rPr lang="en-US" dirty="0" smtClean="0"/>
              <a:t>with Max </a:t>
            </a:r>
            <a:r>
              <a:rPr lang="en-US" dirty="0" err="1" smtClean="0"/>
              <a:t>Bupa</a:t>
            </a:r>
            <a:endParaRPr lang="en-US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Pension &amp; Secure Investments – NPS Lite (Permission awaited)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Savings – To be implemented with </a:t>
            </a:r>
            <a:r>
              <a:rPr lang="en-US" dirty="0" err="1"/>
              <a:t>Eko</a:t>
            </a:r>
            <a:r>
              <a:rPr lang="en-US" dirty="0"/>
              <a:t> - SBI &amp; ICICI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Financial Literacy – To be implemented with ISMW &amp; other agencies</a:t>
            </a:r>
          </a:p>
          <a:p>
            <a:pPr marL="731838" lvl="1" indent="-457200" eaLnBrk="1" fontAlgn="auto" hangingPunct="1">
              <a:spcAft>
                <a:spcPts val="0"/>
              </a:spcAft>
              <a:defRPr/>
            </a:pPr>
            <a:r>
              <a:rPr lang="en-US" dirty="0" smtClean="0"/>
              <a:t>Critical </a:t>
            </a:r>
            <a:r>
              <a:rPr lang="en-US" dirty="0"/>
              <a:t>components of </a:t>
            </a:r>
            <a:r>
              <a:rPr lang="en-US" dirty="0" smtClean="0"/>
              <a:t>Livelihood Opportunities : </a:t>
            </a:r>
            <a:endParaRPr lang="en-US" dirty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Employment Training Initiative with </a:t>
            </a:r>
            <a:r>
              <a:rPr lang="en-US" dirty="0" smtClean="0"/>
              <a:t>Elements </a:t>
            </a:r>
            <a:r>
              <a:rPr lang="en-US" dirty="0" err="1" smtClean="0"/>
              <a:t>Akademia</a:t>
            </a:r>
            <a:r>
              <a:rPr lang="en-US" dirty="0" smtClean="0"/>
              <a:t>, initiatives </a:t>
            </a:r>
            <a:r>
              <a:rPr lang="en-US" dirty="0"/>
              <a:t>with United Ways &amp; others in the </a:t>
            </a:r>
            <a:r>
              <a:rPr lang="en-US" dirty="0" smtClean="0"/>
              <a:t>offing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Water &amp; Sanitation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393E8-E2B2-4EB2-9705-DD8075CECA19}" type="slidenum">
              <a:rPr lang="en-US"/>
              <a:pPr>
                <a:defRPr/>
              </a:pPr>
              <a:t>10</a:t>
            </a:fld>
            <a:endParaRPr lang="en-US" sz="1400" dirty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E97F29"/>
          </a:solidFill>
        </p:spPr>
        <p:txBody>
          <a:bodyPr/>
          <a:lstStyle/>
          <a:p>
            <a:pPr marL="230188" algn="l" eaLnBrk="1" hangingPunct="1"/>
            <a:r>
              <a:rPr lang="en-US" sz="3600" dirty="0" smtClean="0">
                <a:solidFill>
                  <a:schemeClr val="bg1"/>
                </a:solidFill>
                <a:latin typeface="Futura"/>
              </a:rPr>
              <a:t>The Vision</a:t>
            </a:r>
            <a:endParaRPr lang="en-US" dirty="0" smtClean="0">
              <a:solidFill>
                <a:schemeClr val="bg1"/>
              </a:solidFill>
              <a:latin typeface="Futura"/>
            </a:endParaRPr>
          </a:p>
        </p:txBody>
      </p:sp>
      <p:pic>
        <p:nvPicPr>
          <p:cNvPr id="1024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63" y="0"/>
            <a:ext cx="12144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047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E97F29"/>
          </a:solidFill>
        </p:spPr>
        <p:txBody>
          <a:bodyPr/>
          <a:lstStyle/>
          <a:p>
            <a:pPr marL="230188" algn="l" eaLnBrk="1" hangingPunct="1"/>
            <a:r>
              <a:rPr lang="en-US" sz="3600" dirty="0" smtClean="0">
                <a:solidFill>
                  <a:schemeClr val="bg1"/>
                </a:solidFill>
                <a:latin typeface="Futura"/>
              </a:rPr>
              <a:t>Core Values</a:t>
            </a:r>
            <a:endParaRPr lang="en-US" dirty="0" smtClean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562600"/>
          </a:xfrm>
        </p:spPr>
        <p:txBody>
          <a:bodyPr/>
          <a:lstStyle/>
          <a:p>
            <a:pPr marL="457200" eaLnBrk="1" hangingPunct="1">
              <a:lnSpc>
                <a:spcPct val="110000"/>
              </a:lnSpc>
              <a:buFontTx/>
              <a:buNone/>
            </a:pPr>
            <a:r>
              <a:rPr lang="en-US" sz="2200" dirty="0" smtClean="0">
                <a:solidFill>
                  <a:srgbClr val="09138A"/>
                </a:solidFill>
                <a:latin typeface="Futura"/>
              </a:rPr>
              <a:t>	</a:t>
            </a:r>
            <a:r>
              <a:rPr lang="en-US" sz="2600" dirty="0" smtClean="0">
                <a:solidFill>
                  <a:srgbClr val="09138A"/>
                </a:solidFill>
                <a:latin typeface="Futura"/>
              </a:rPr>
              <a:t>Our Resolve is to Create Social Benefits and Promote Financial Inclusion. We Proceed to do so with:</a:t>
            </a:r>
            <a:endParaRPr lang="en-US" sz="2200" dirty="0" smtClean="0">
              <a:solidFill>
                <a:srgbClr val="09138A"/>
              </a:solidFill>
              <a:latin typeface="Futura"/>
            </a:endParaRPr>
          </a:p>
          <a:p>
            <a:pPr marL="457200" eaLnBrk="1" hangingPunct="1">
              <a:lnSpc>
                <a:spcPct val="110000"/>
              </a:lnSpc>
            </a:pP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Attention to client needs and focus on quality of service</a:t>
            </a:r>
          </a:p>
          <a:p>
            <a:pPr marL="457200" eaLnBrk="1" hangingPunct="1">
              <a:lnSpc>
                <a:spcPct val="110000"/>
              </a:lnSpc>
            </a:pP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Integrity &amp; fairness in all transactions</a:t>
            </a:r>
          </a:p>
          <a:p>
            <a:pPr marL="457200" eaLnBrk="1" hangingPunct="1">
              <a:lnSpc>
                <a:spcPct val="110000"/>
              </a:lnSpc>
            </a:pP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Transparency and deliberate effort to supply relevant information to the clients</a:t>
            </a:r>
          </a:p>
          <a:p>
            <a:pPr marL="457200" eaLnBrk="1" hangingPunct="1">
              <a:lnSpc>
                <a:spcPct val="110000"/>
              </a:lnSpc>
            </a:pP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Professionalism, engagement of staff with superior ethical conduct and ability </a:t>
            </a:r>
          </a:p>
          <a:p>
            <a:pPr marL="457200" eaLnBrk="1" hangingPunct="1">
              <a:lnSpc>
                <a:spcPct val="110000"/>
              </a:lnSpc>
            </a:pP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Openness to new ideas and willingness to take   </a:t>
            </a:r>
          </a:p>
          <a:p>
            <a:pPr marL="457200" eaLnBrk="1" hangingPunct="1">
              <a:lnSpc>
                <a:spcPct val="80000"/>
              </a:lnSpc>
              <a:buFontTx/>
              <a:buNone/>
            </a:pP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	calculated risks</a:t>
            </a:r>
          </a:p>
          <a:p>
            <a:pPr marL="457200" eaLnBrk="1" hangingPunct="1">
              <a:lnSpc>
                <a:spcPct val="110000"/>
              </a:lnSpc>
              <a:buFontTx/>
              <a:buNone/>
            </a:pPr>
            <a:endParaRPr lang="en-US" sz="2600" b="1" dirty="0" smtClean="0">
              <a:solidFill>
                <a:srgbClr val="428E1E"/>
              </a:solidFill>
              <a:latin typeface="Futura"/>
            </a:endParaRP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9525">
            <a:solidFill>
              <a:srgbClr val="E97F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6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63" y="0"/>
            <a:ext cx="12144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5672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1295400"/>
          <a:ext cx="8763000" cy="5472131"/>
        </p:xfrm>
        <a:graphic>
          <a:graphicData uri="http://schemas.openxmlformats.org/drawingml/2006/table">
            <a:tbl>
              <a:tblPr firstRow="1" firstCol="1" bandRow="1"/>
              <a:tblGrid>
                <a:gridCol w="571625"/>
                <a:gridCol w="1104775"/>
                <a:gridCol w="1219200"/>
                <a:gridCol w="5867400"/>
              </a:tblGrid>
              <a:tr h="214418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Board of Directors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0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S.No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Name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Designation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Qualification and Experience 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21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Mr. Cherian Thomas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Non-Executive Chairman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Over 20 years’ experience in Industry, Banking and Financial Services spanning various functional areas in Citibank, SCICI Limited, ICICI Limited and IDFC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COO</a:t>
                      </a:r>
                      <a:r>
                        <a:rPr lang="en-US" sz="1200" b="1" baseline="0" dirty="0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 -  I</a:t>
                      </a:r>
                      <a:r>
                        <a:rPr lang="en-US" sz="1200" b="1" dirty="0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DFC Foundation - overseeing project  development  &amp; advisory services for both government and corporate clients across the country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Member, Management Committee, IDFC.</a:t>
                      </a: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 </a:t>
                      </a:r>
                      <a:endParaRPr lang="en-US" sz="1200" b="1" dirty="0" smtClean="0">
                        <a:solidFill>
                          <a:srgbClr val="000080"/>
                        </a:solidFill>
                        <a:effectLst/>
                        <a:latin typeface="Arial"/>
                        <a:ea typeface="Times New Roman"/>
                        <a:cs typeface="Mangal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Director on the board of ESAF, a Kerala based MFI working across India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2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Dr. </a:t>
                      </a:r>
                      <a:r>
                        <a:rPr lang="en-US" sz="1200" b="1" dirty="0" err="1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Shantanu</a:t>
                      </a: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Dutta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Director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Ex-Indian  Air  Force  Medical  Officer  with  rich  experience  in  community  health  and development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Presently working as Executive Director; Oasis India, an International Organization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Working on outreach &amp; rescue, transitional care, community empowerment, education &amp;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Served many development organizations in different strategic capacities over a period of two decades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27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Dr. </a:t>
                      </a:r>
                      <a:r>
                        <a:rPr lang="en-US" sz="1200" b="1" dirty="0" err="1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Mallika</a:t>
                      </a: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 Chidambaram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Director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An ex-Indian Army Medical officer with two decades of experience in medicine practice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Consultant to Integrated HIV &amp; Aids Disease Care Dept. of World Vision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Member of various professional bodies like IMA, EMFI and Obstetrics and </a:t>
                      </a:r>
                      <a:r>
                        <a:rPr lang="en-US" sz="1200" b="1" dirty="0" err="1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Gynaecology</a:t>
                      </a:r>
                      <a:r>
                        <a:rPr lang="en-US" sz="1200" b="1" dirty="0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 Society of South India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Vast social service experience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Serving the refugees in </a:t>
                      </a:r>
                      <a:r>
                        <a:rPr lang="en-US" sz="1200" b="1" dirty="0" err="1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Rameshwaram</a:t>
                      </a:r>
                      <a:r>
                        <a:rPr lang="en-US" sz="1200" b="1" dirty="0" smtClean="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Mangal"/>
                        </a:rPr>
                        <a:t> on a voluntary basis.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1AFB1-3227-4DB6-84E0-C1F4FBA0B710}" type="slidenum">
              <a:rPr lang="en-US"/>
              <a:pPr>
                <a:defRPr/>
              </a:pPr>
              <a:t>12</a:t>
            </a:fld>
            <a:endParaRPr lang="en-US" sz="1400"/>
          </a:p>
        </p:txBody>
      </p:sp>
      <p:sp>
        <p:nvSpPr>
          <p:cNvPr id="12320" name="Rectangle 2"/>
          <p:cNvSpPr txBox="1">
            <a:spLocks noChangeArrowheads="1"/>
          </p:cNvSpPr>
          <p:nvPr/>
        </p:nvSpPr>
        <p:spPr bwMode="auto">
          <a:xfrm>
            <a:off x="0" y="4763"/>
            <a:ext cx="9144000" cy="1066800"/>
          </a:xfrm>
          <a:prstGeom prst="rect">
            <a:avLst/>
          </a:prstGeom>
          <a:solidFill>
            <a:srgbClr val="E97F29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301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chemeClr val="bg1"/>
                </a:solidFill>
                <a:latin typeface="Futura"/>
              </a:rPr>
              <a:t>Board Composition and Profile</a:t>
            </a:r>
          </a:p>
        </p:txBody>
      </p:sp>
      <p:pic>
        <p:nvPicPr>
          <p:cNvPr id="1232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63" y="0"/>
            <a:ext cx="12144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000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8006096"/>
              </p:ext>
            </p:extLst>
          </p:nvPr>
        </p:nvGraphicFramePr>
        <p:xfrm>
          <a:off x="152400" y="1295400"/>
          <a:ext cx="8839200" cy="5257801"/>
        </p:xfrm>
        <a:graphic>
          <a:graphicData uri="http://schemas.openxmlformats.org/drawingml/2006/table">
            <a:tbl>
              <a:tblPr firstRow="1" firstCol="1" bandRow="1"/>
              <a:tblGrid>
                <a:gridCol w="457200"/>
                <a:gridCol w="1219200"/>
                <a:gridCol w="1295400"/>
                <a:gridCol w="5867400"/>
              </a:tblGrid>
              <a:tr h="210312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Board of Directors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06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</a:t>
                      </a:r>
                      <a:r>
                        <a:rPr lang="en-US" sz="1200" b="1" dirty="0" smtClean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No.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Name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Designation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Qualification and Experience 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Mr. </a:t>
                      </a:r>
                      <a:r>
                        <a:rPr lang="en-US" sz="1200" b="1" dirty="0" err="1" smtClean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Saneesh</a:t>
                      </a:r>
                      <a:r>
                        <a:rPr lang="en-US" sz="1200" b="1" dirty="0" smtClean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Singh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Director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GB" sz="1200" b="1" kern="1200" dirty="0" smtClean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Executive Director – Investments at </a:t>
                      </a:r>
                      <a:r>
                        <a:rPr kumimoji="0" lang="en-GB" sz="1200" b="1" kern="1200" dirty="0" err="1" smtClean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Dia</a:t>
                      </a:r>
                      <a:r>
                        <a:rPr kumimoji="0" lang="en-GB" sz="1200" b="1" kern="1200" dirty="0" smtClean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– Vikas. Over 18 years of experience in development banking. Executive development programme from London School of Economics.</a:t>
                      </a:r>
                      <a:r>
                        <a:rPr kumimoji="0" lang="en-GB" sz="1200" b="1" kern="1200" baseline="0" dirty="0" smtClean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kumimoji="0" lang="en-GB" sz="1200" b="1" kern="1200" baseline="0" dirty="0" err="1" smtClean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Fullbright</a:t>
                      </a:r>
                      <a:r>
                        <a:rPr kumimoji="0" lang="en-GB" sz="1200" b="1" kern="1200" baseline="0" dirty="0" smtClean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scholar.</a:t>
                      </a:r>
                      <a:endParaRPr kumimoji="0" lang="en-US" sz="1200" b="1" kern="1200" dirty="0">
                        <a:solidFill>
                          <a:srgbClr val="00008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2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Ms</a:t>
                      </a: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en-US" sz="1200" b="1" dirty="0" err="1" smtClean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Ragini</a:t>
                      </a:r>
                      <a:r>
                        <a:rPr lang="en-US" sz="1200" b="1" dirty="0" smtClean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B </a:t>
                      </a:r>
                      <a:r>
                        <a:rPr lang="en-US" sz="1200" b="1" dirty="0" err="1" smtClean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Choudhary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Director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200" b="1" kern="1200" dirty="0" smtClean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Head Operations, </a:t>
                      </a:r>
                      <a:r>
                        <a:rPr kumimoji="0" lang="en-IN" sz="1200" b="1" kern="1200" dirty="0" err="1" smtClean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</a:t>
                      </a:r>
                      <a:r>
                        <a:rPr kumimoji="0" lang="en-IN" sz="1200" b="1" kern="1200" dirty="0" smtClean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India Capital. </a:t>
                      </a:r>
                      <a:r>
                        <a:rPr kumimoji="0" lang="en-US" sz="1200" b="1" kern="1200" dirty="0" smtClean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PG from Institute of Rural Management, </a:t>
                      </a:r>
                      <a:r>
                        <a:rPr kumimoji="0" lang="en-US" sz="1200" b="1" kern="1200" dirty="0" err="1" smtClean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Anand</a:t>
                      </a:r>
                      <a:r>
                        <a:rPr kumimoji="0" lang="en-US" sz="1200" b="1" kern="1200" dirty="0" smtClean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(IRMA), India &amp; member of the Chartered Institute of Management Accountants (CIMA), UK. Carries over 8 years of experience in trainings on various aspects of development finance.</a:t>
                      </a: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Mr. Satyavir Chakrapani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Managing Director &amp; CEO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Management Graduate from the Entrepreneurship Development Institute of India (EDII) with over 15 years of development</a:t>
                      </a:r>
                      <a:r>
                        <a:rPr lang="en-US" sz="1200" b="1" baseline="0" dirty="0" smtClean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sector experience</a:t>
                      </a:r>
                      <a:endParaRPr lang="en-US" sz="1200" b="1" dirty="0" smtClean="0">
                        <a:solidFill>
                          <a:srgbClr val="00008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Worked with World Vision India and </a:t>
                      </a:r>
                      <a:r>
                        <a:rPr lang="en-US" sz="1200" b="1" dirty="0" err="1" smtClean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Shramik</a:t>
                      </a:r>
                      <a:r>
                        <a:rPr lang="en-US" sz="1200" b="1" dirty="0" smtClean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Bharti</a:t>
                      </a:r>
                      <a:endParaRPr lang="en-US" sz="1200" b="1" dirty="0" smtClean="0">
                        <a:solidFill>
                          <a:srgbClr val="00008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Consultant with various e-governance projects and ICT initiatives during his  career with One World South Asia, Emmanuel Hospital Association and other developmental agencies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Part of various task-forces on policy and guidelines’ reviews and has to his credit various publications and papers on developmental and community issues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b="1" dirty="0" smtClean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Recipient of the NABARD scholarship during the postgraduate program</a:t>
                      </a:r>
                      <a:endParaRPr lang="en-US" sz="1200" b="1" dirty="0">
                        <a:solidFill>
                          <a:srgbClr val="00008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15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Mr. </a:t>
                      </a:r>
                      <a:r>
                        <a:rPr lang="en-US" sz="1200" b="1" dirty="0" err="1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Vinoy</a:t>
                      </a: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Thomas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Director &amp; CFO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US" sz="1200" b="1" kern="1200" dirty="0" smtClean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Management graduate with over 10</a:t>
                      </a:r>
                      <a:r>
                        <a:rPr kumimoji="0" lang="en-US" sz="1200" b="1" kern="1200" baseline="0" dirty="0" smtClean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years of corporate experience  incl</a:t>
                      </a:r>
                      <a:r>
                        <a:rPr kumimoji="0" lang="en-US" sz="1200" b="1" kern="1200" dirty="0" smtClean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uding infrastructure  consulting,  advisory,  financial  modeling and analysis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US" sz="1200" b="1" kern="1200" dirty="0" smtClean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Headed the Tourism, Urban and Social sector portfolio in his assignment with IDFC’s advisory firm, U-</a:t>
                      </a:r>
                      <a:r>
                        <a:rPr kumimoji="0" lang="en-US" sz="1200" b="1" kern="1200" dirty="0" err="1" smtClean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DeC</a:t>
                      </a:r>
                      <a:r>
                        <a:rPr kumimoji="0" lang="en-US" sz="1200" b="1" kern="1200" dirty="0" smtClean="0">
                          <a:solidFill>
                            <a:srgbClr val="00008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Dehradun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F60B0-FCEF-45CF-A67F-D892432BAA6B}" type="slidenum">
              <a:rPr lang="en-US"/>
              <a:pPr>
                <a:defRPr/>
              </a:pPr>
              <a:t>13</a:t>
            </a:fld>
            <a:endParaRPr lang="en-US" sz="1400"/>
          </a:p>
        </p:txBody>
      </p:sp>
      <p:sp>
        <p:nvSpPr>
          <p:cNvPr id="13349" name="Rectangle 2"/>
          <p:cNvSpPr txBox="1">
            <a:spLocks noChangeArrowheads="1"/>
          </p:cNvSpPr>
          <p:nvPr/>
        </p:nvSpPr>
        <p:spPr bwMode="auto">
          <a:xfrm>
            <a:off x="0" y="4763"/>
            <a:ext cx="9144000" cy="1066800"/>
          </a:xfrm>
          <a:prstGeom prst="rect">
            <a:avLst/>
          </a:prstGeom>
          <a:solidFill>
            <a:srgbClr val="E97F29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301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chemeClr val="bg1"/>
                </a:solidFill>
                <a:latin typeface="Futura"/>
              </a:rPr>
              <a:t>Board Composition and Profile</a:t>
            </a:r>
          </a:p>
        </p:txBody>
      </p:sp>
      <p:pic>
        <p:nvPicPr>
          <p:cNvPr id="1335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63" y="0"/>
            <a:ext cx="12144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669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E97F29"/>
          </a:solidFill>
        </p:spPr>
        <p:txBody>
          <a:bodyPr/>
          <a:lstStyle/>
          <a:p>
            <a:pPr marL="230188" algn="l" eaLnBrk="1" hangingPunct="1"/>
            <a:r>
              <a:rPr lang="en-US" sz="3600" dirty="0" smtClean="0">
                <a:solidFill>
                  <a:schemeClr val="bg1"/>
                </a:solidFill>
                <a:latin typeface="Futura"/>
              </a:rPr>
              <a:t>Our Partners at a Glance</a:t>
            </a:r>
            <a:endParaRPr lang="en-US" dirty="0" smtClean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562600"/>
          </a:xfrm>
        </p:spPr>
        <p:txBody>
          <a:bodyPr/>
          <a:lstStyle/>
          <a:p>
            <a:pPr marL="457200" eaLnBrk="1" hangingPunct="1">
              <a:lnSpc>
                <a:spcPct val="110000"/>
              </a:lnSpc>
              <a:buFontTx/>
              <a:buNone/>
            </a:pPr>
            <a:r>
              <a:rPr lang="en-US" sz="2200" smtClean="0">
                <a:solidFill>
                  <a:schemeClr val="bg1"/>
                </a:solidFill>
                <a:latin typeface="Futura"/>
              </a:rPr>
              <a:t>.</a:t>
            </a:r>
            <a:endParaRPr lang="en-US" sz="2200" smtClean="0">
              <a:solidFill>
                <a:srgbClr val="09138A"/>
              </a:solidFill>
              <a:latin typeface="Futura"/>
            </a:endParaRPr>
          </a:p>
          <a:p>
            <a:pPr marL="457200" eaLnBrk="1" hangingPunct="1">
              <a:lnSpc>
                <a:spcPct val="110000"/>
              </a:lnSpc>
              <a:buFontTx/>
              <a:buNone/>
            </a:pPr>
            <a:endParaRPr lang="en-US" sz="2200" b="1" smtClean="0">
              <a:solidFill>
                <a:srgbClr val="428E1E"/>
              </a:solidFill>
              <a:latin typeface="Futura"/>
            </a:endParaRPr>
          </a:p>
          <a:p>
            <a:pPr marL="749300" lvl="1" indent="-7938" eaLnBrk="1" hangingPunct="1">
              <a:lnSpc>
                <a:spcPct val="110000"/>
              </a:lnSpc>
            </a:pPr>
            <a:endParaRPr lang="en-US" sz="2000" b="1" smtClean="0">
              <a:solidFill>
                <a:srgbClr val="DF2925"/>
              </a:solidFill>
              <a:latin typeface="Futura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9525">
            <a:solidFill>
              <a:srgbClr val="E97F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3343" name="Group 223"/>
          <p:cNvGraphicFramePr>
            <a:graphicFrameLocks noGrp="1"/>
          </p:cNvGraphicFramePr>
          <p:nvPr/>
        </p:nvGraphicFramePr>
        <p:xfrm>
          <a:off x="762000" y="1371600"/>
          <a:ext cx="7543800" cy="5035548"/>
        </p:xfrm>
        <a:graphic>
          <a:graphicData uri="http://schemas.openxmlformats.org/drawingml/2006/table">
            <a:tbl>
              <a:tblPr/>
              <a:tblGrid>
                <a:gridCol w="2590800"/>
                <a:gridCol w="4953000"/>
              </a:tblGrid>
              <a:tr h="660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" pitchFamily="28" charset="0"/>
                          <a:ea typeface="ヒラギノ角ゴ Pro W3" pitchFamily="28" charset="-128"/>
                        </a:rPr>
                        <a:t>Initial Funding Support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" pitchFamily="28" charset="0"/>
                          <a:ea typeface="ヒラギノ角ゴ Pro W3" pitchFamily="28" charset="-128"/>
                        </a:rPr>
                        <a:t>Board Members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CD9"/>
                    </a:solidFill>
                  </a:tcPr>
                </a:tc>
              </a:tr>
              <a:tr h="660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" pitchFamily="28" charset="0"/>
                          <a:ea typeface="ヒラギノ角ゴ Pro W3" pitchFamily="28" charset="-128"/>
                        </a:rPr>
                        <a:t>Base Funding Source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" pitchFamily="28" charset="0"/>
                          <a:ea typeface="ヒラギノ角ゴ Pro W3" pitchFamily="28" charset="-128"/>
                        </a:rPr>
                        <a:t>DIA VIKAS CAPITAL PVT. LTD. (Opportunity International, Australia)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CD9"/>
                    </a:solidFill>
                  </a:tcPr>
                </a:tc>
              </a:tr>
              <a:tr h="660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" pitchFamily="28" charset="0"/>
                          <a:ea typeface="ヒラギノ角ゴ Pro W3" pitchFamily="28" charset="-128"/>
                        </a:rPr>
                        <a:t>Other Funding Sources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" pitchFamily="28" charset="0"/>
                          <a:ea typeface="ヒラギノ角ゴ Pro W3" pitchFamily="28" charset="-128"/>
                        </a:rPr>
                        <a:t>Ananya Finance (previously Friends of Women’s World Banking, India), Maanaveeya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" pitchFamily="28" charset="0"/>
                          <a:ea typeface="ヒラギノ角ゴ Pro W3" pitchFamily="28" charset="-128"/>
                        </a:rPr>
                        <a:t>Oikocredit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" pitchFamily="28" charset="0"/>
                          <a:ea typeface="ヒラギノ角ゴ Pro W3" pitchFamily="28" charset="-128"/>
                        </a:rPr>
                        <a:t> India)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CD9"/>
                    </a:solidFill>
                  </a:tcPr>
                </a:tc>
              </a:tr>
              <a:tr h="660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" pitchFamily="28" charset="0"/>
                          <a:ea typeface="ヒラギノ角ゴ Pro W3" pitchFamily="28" charset="-128"/>
                        </a:rPr>
                        <a:t>Bank Funding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" pitchFamily="28" charset="0"/>
                          <a:ea typeface="ヒラギノ角ゴ Pro W3" pitchFamily="28" charset="-128"/>
                        </a:rPr>
                        <a:t>SIDBI, HDFC Bank, Axis Bank, United Bank of India, Development Credit Bank, Indian Bank, 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CD9"/>
                    </a:solidFill>
                  </a:tcPr>
                </a:tc>
              </a:tr>
              <a:tr h="107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" pitchFamily="28" charset="0"/>
                          <a:ea typeface="ヒラギノ角ゴ Pro W3" pitchFamily="28" charset="-128"/>
                        </a:rPr>
                        <a:t>Technical Support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" pitchFamily="28" charset="0"/>
                          <a:ea typeface="ヒラギノ角ゴ Pro W3" pitchFamily="28" charset="-128"/>
                        </a:rPr>
                        <a:t>Microsave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" pitchFamily="28" charset="0"/>
                          <a:ea typeface="ヒラギノ角ゴ Pro W3" pitchFamily="28" charset="-128"/>
                        </a:rPr>
                        <a:t>, India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" pitchFamily="28" charset="0"/>
                          <a:ea typeface="ヒラギノ角ゴ Pro W3" pitchFamily="28" charset="-128"/>
                        </a:rPr>
                        <a:t>EDA Rural Systems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" pitchFamily="28" charset="0"/>
                          <a:ea typeface="ヒラギノ角ゴ Pro W3" pitchFamily="28" charset="-128"/>
                        </a:rPr>
                        <a:t>Opportunity International, Australia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" pitchFamily="28" charset="0"/>
                          <a:ea typeface="ヒラギノ角ゴ Pro W3" pitchFamily="28" charset="-128"/>
                        </a:rPr>
                        <a:t>FWWB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CD9"/>
                    </a:solidFill>
                  </a:tcPr>
                </a:tc>
              </a:tr>
              <a:tr h="660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" pitchFamily="28" charset="0"/>
                          <a:ea typeface="ヒラギノ角ゴ Pro W3" pitchFamily="28" charset="-128"/>
                        </a:rPr>
                        <a:t>Bankers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" pitchFamily="28" charset="0"/>
                          <a:ea typeface="ヒラギノ角ゴ Pro W3" pitchFamily="28" charset="-128"/>
                        </a:rPr>
                        <a:t>HDFC Bank, ICICI Bank, Axis Bank, State Bank of India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CD9"/>
                    </a:solidFill>
                  </a:tcPr>
                </a:tc>
              </a:tr>
              <a:tr h="660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" pitchFamily="28" charset="0"/>
                          <a:ea typeface="ヒラギノ角ゴ Pro W3" pitchFamily="28" charset="-128"/>
                        </a:rPr>
                        <a:t>Insurance Partners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" pitchFamily="28" charset="0"/>
                          <a:ea typeface="ヒラギノ角ゴ Pro W3" pitchFamily="28" charset="-128"/>
                        </a:rPr>
                        <a:t>Bajaj Allianz, MetLife, Birla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" pitchFamily="28" charset="0"/>
                          <a:ea typeface="ヒラギノ角ゴ Pro W3" pitchFamily="28" charset="-128"/>
                        </a:rPr>
                        <a:t>Sunlife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" pitchFamily="28" charset="0"/>
                          <a:ea typeface="ヒラギノ角ゴ Pro W3" pitchFamily="28" charset="-128"/>
                        </a:rPr>
                        <a:t>, 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CD9"/>
                    </a:solidFill>
                  </a:tcPr>
                </a:tc>
              </a:tr>
            </a:tbl>
          </a:graphicData>
        </a:graphic>
      </p:graphicFrame>
      <p:pic>
        <p:nvPicPr>
          <p:cNvPr id="1436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63" y="0"/>
            <a:ext cx="12144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7468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6701593"/>
              </p:ext>
            </p:extLst>
          </p:nvPr>
        </p:nvGraphicFramePr>
        <p:xfrm>
          <a:off x="914400" y="1524000"/>
          <a:ext cx="7772400" cy="5029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E2408-6607-4DEE-8B9E-6F1AD464504E}" type="slidenum">
              <a:rPr lang="en-US"/>
              <a:pPr>
                <a:defRPr/>
              </a:pPr>
              <a:t>15</a:t>
            </a:fld>
            <a:endParaRPr lang="en-US" sz="1400" dirty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E97F29"/>
          </a:solidFill>
        </p:spPr>
        <p:txBody>
          <a:bodyPr/>
          <a:lstStyle/>
          <a:p>
            <a:pPr marL="230188" algn="l" eaLnBrk="1" hangingPunct="1"/>
            <a:r>
              <a:rPr lang="en-US" sz="3600" dirty="0" smtClean="0">
                <a:solidFill>
                  <a:schemeClr val="bg1"/>
                </a:solidFill>
                <a:latin typeface="Futura"/>
              </a:rPr>
              <a:t>Outreach &amp; Performance (Dec. 2011)</a:t>
            </a:r>
            <a:endParaRPr lang="en-US" dirty="0" smtClean="0">
              <a:solidFill>
                <a:schemeClr val="bg1"/>
              </a:solidFill>
              <a:latin typeface="Futura"/>
            </a:endParaRPr>
          </a:p>
        </p:txBody>
      </p:sp>
      <p:pic>
        <p:nvPicPr>
          <p:cNvPr id="1536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63" y="0"/>
            <a:ext cx="12144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99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5" descr="delhi-small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990600" y="3175"/>
            <a:ext cx="9144000" cy="6854825"/>
          </a:xfrm>
        </p:spPr>
      </p:pic>
      <p:grpSp>
        <p:nvGrpSpPr>
          <p:cNvPr id="16387" name="Group 33"/>
          <p:cNvGrpSpPr>
            <a:grpSpLocks/>
          </p:cNvGrpSpPr>
          <p:nvPr/>
        </p:nvGrpSpPr>
        <p:grpSpPr bwMode="auto">
          <a:xfrm>
            <a:off x="4178300" y="5137150"/>
            <a:ext cx="4076700" cy="1263650"/>
            <a:chOff x="3340100" y="4603750"/>
            <a:chExt cx="4076700" cy="1263650"/>
          </a:xfrm>
        </p:grpSpPr>
        <p:sp>
          <p:nvSpPr>
            <p:cNvPr id="16397" name="Line 5"/>
            <p:cNvSpPr>
              <a:spLocks noChangeShapeType="1"/>
            </p:cNvSpPr>
            <p:nvPr/>
          </p:nvSpPr>
          <p:spPr bwMode="auto">
            <a:xfrm>
              <a:off x="5291137" y="5105400"/>
              <a:ext cx="342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2" name="Text Box 6"/>
            <p:cNvSpPr txBox="1">
              <a:spLocks noChangeArrowheads="1"/>
            </p:cNvSpPr>
            <p:nvPr/>
          </p:nvSpPr>
          <p:spPr bwMode="auto">
            <a:xfrm>
              <a:off x="3340100" y="4603750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GB" sz="1000" b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  <a:cs typeface="Arial" charset="0"/>
                </a:rPr>
                <a:t>Shikhar Main Office</a:t>
              </a:r>
            </a:p>
          </p:txBody>
        </p:sp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>
              <a:off x="6578600" y="5486400"/>
              <a:ext cx="838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GB" sz="1000" b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  <a:cs typeface="Arial" charset="0"/>
                </a:rPr>
                <a:t>Br.4</a:t>
              </a:r>
              <a:r>
                <a:rPr lang="en-GB" sz="1200" b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  <a:cs typeface="Arial" charset="0"/>
                </a:rPr>
                <a:t> </a:t>
              </a:r>
              <a:r>
                <a:rPr lang="en-GB" sz="1000" b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  <a:cs typeface="Arial" charset="0"/>
                </a:rPr>
                <a:t>Area - Faridabad</a:t>
              </a:r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6096000" y="5048250"/>
              <a:ext cx="1066800" cy="342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GB" sz="1000" b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  <a:cs typeface="Arial" charset="0"/>
                </a:rPr>
                <a:t>Br.1 Office - </a:t>
              </a:r>
              <a:r>
                <a:rPr lang="en-GB" sz="1000" b="1" dirty="0" err="1">
                  <a:solidFill>
                    <a:schemeClr val="accent6">
                      <a:lumMod val="50000"/>
                    </a:schemeClr>
                  </a:solidFill>
                  <a:latin typeface="Arial" charset="0"/>
                  <a:cs typeface="Arial" charset="0"/>
                </a:rPr>
                <a:t>Badarpur</a:t>
              </a:r>
              <a:endParaRPr lang="en-GB" sz="10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6388" name="Text Box 18"/>
          <p:cNvSpPr txBox="1">
            <a:spLocks noChangeArrowheads="1"/>
          </p:cNvSpPr>
          <p:nvPr/>
        </p:nvSpPr>
        <p:spPr bwMode="auto">
          <a:xfrm>
            <a:off x="219075" y="-76200"/>
            <a:ext cx="3286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70C0"/>
                </a:solidFill>
                <a:latin typeface="Futura"/>
                <a:ea typeface="ヒラギノ角ゴ Pro W3"/>
                <a:cs typeface="ヒラギノ角ゴ Pro W3"/>
              </a:rPr>
              <a:t>SHIKHAR Operations</a:t>
            </a:r>
            <a:endParaRPr lang="en-GB" sz="2400" b="1" dirty="0">
              <a:solidFill>
                <a:srgbClr val="0070C0"/>
              </a:solidFill>
              <a:latin typeface="Futura"/>
              <a:ea typeface="ヒラギノ角ゴ Pro W3"/>
              <a:cs typeface="ヒラギノ角ゴ Pro W3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7696200" y="3124200"/>
            <a:ext cx="990600" cy="6731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9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Br.2 Office – </a:t>
            </a:r>
            <a:r>
              <a:rPr lang="en-GB" sz="900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Hassanpur</a:t>
            </a:r>
            <a:r>
              <a:rPr lang="en-GB" sz="9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/ Br. 11 Office  - Noida</a:t>
            </a:r>
            <a:endParaRPr lang="en-GB" sz="900" b="1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6858000" y="517526"/>
            <a:ext cx="838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10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Br.3 Office - </a:t>
            </a:r>
            <a:r>
              <a:rPr lang="en-GB" sz="1000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Khajuri</a:t>
            </a:r>
            <a:endParaRPr lang="en-GB" sz="1000" b="1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447800" y="3124200"/>
            <a:ext cx="9906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10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Br.5 Area – </a:t>
            </a:r>
            <a:r>
              <a:rPr lang="en-GB" sz="1000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Uttam</a:t>
            </a:r>
            <a:r>
              <a:rPr lang="en-GB" sz="10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Nagar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5410200" y="5867400"/>
            <a:ext cx="5334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10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Br.1</a:t>
            </a:r>
            <a:r>
              <a:rPr lang="en-GB" sz="12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GB" sz="10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Area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943600" y="5334000"/>
            <a:ext cx="5334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10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Br.1</a:t>
            </a:r>
            <a:r>
              <a:rPr lang="en-GB" sz="12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GB" sz="10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Area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4699000" y="365126"/>
            <a:ext cx="8382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10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Br.7</a:t>
            </a:r>
            <a:r>
              <a:rPr lang="en-GB" sz="12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GB" sz="10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Area -  </a:t>
            </a:r>
            <a:r>
              <a:rPr lang="en-GB" sz="1000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Bhalswa</a:t>
            </a:r>
            <a:endParaRPr lang="en-GB" sz="1000" b="1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8001000" y="1219200"/>
            <a:ext cx="838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10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Br.8 Office - </a:t>
            </a:r>
            <a:r>
              <a:rPr lang="en-GB" sz="1000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Tahirpur</a:t>
            </a:r>
            <a:endParaRPr lang="en-GB" sz="1000" b="1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315200" y="6400800"/>
            <a:ext cx="16129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9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Br.12  </a:t>
            </a:r>
            <a:r>
              <a:rPr lang="en-GB" sz="9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Office – </a:t>
            </a:r>
            <a:r>
              <a:rPr lang="en-GB" sz="900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Ballabgarh</a:t>
            </a:r>
            <a:r>
              <a:rPr lang="en-GB" sz="9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– Br. 14 - </a:t>
            </a:r>
            <a:r>
              <a:rPr lang="en-GB" sz="900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Palwal</a:t>
            </a:r>
            <a:endParaRPr lang="en-GB" sz="900" b="1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8305800" y="3733800"/>
            <a:ext cx="9906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9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Br.9 </a:t>
            </a:r>
            <a:r>
              <a:rPr lang="en-GB" sz="9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Office – </a:t>
            </a:r>
            <a:r>
              <a:rPr lang="en-GB" sz="9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Ghaziabad</a:t>
            </a:r>
            <a:endParaRPr lang="en-GB" sz="900" b="1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390900" y="66676"/>
            <a:ext cx="9906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10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Br.13  </a:t>
            </a:r>
            <a:r>
              <a:rPr lang="en-GB" sz="10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Area – </a:t>
            </a:r>
            <a:r>
              <a:rPr lang="en-GB" sz="1000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Narela</a:t>
            </a:r>
            <a:endParaRPr lang="en-GB" sz="1000" b="1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643062" y="1676400"/>
            <a:ext cx="9906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10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Br.10  </a:t>
            </a:r>
            <a:r>
              <a:rPr lang="en-GB" sz="10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Area – </a:t>
            </a:r>
            <a:r>
              <a:rPr lang="en-GB" sz="1000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Nangloi</a:t>
            </a:r>
            <a:endParaRPr lang="en-GB" sz="1000" b="1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738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5208850"/>
              </p:ext>
            </p:extLst>
          </p:nvPr>
        </p:nvGraphicFramePr>
        <p:xfrm>
          <a:off x="1524000" y="1981200"/>
          <a:ext cx="6405563" cy="4503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425"/>
                <a:gridCol w="2182115"/>
                <a:gridCol w="2886023"/>
              </a:tblGrid>
              <a:tr h="2534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Branch Code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Branch Name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District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ctr"/>
                </a:tc>
              </a:tr>
              <a:tr h="298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NCR 01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BADARPUR 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SOUTH DELHI</a:t>
                      </a:r>
                    </a:p>
                  </a:txBody>
                  <a:tcPr marL="9525" marR="9525" marT="9526" marB="0" anchor="ctr"/>
                </a:tc>
              </a:tr>
              <a:tr h="298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NCR 02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MAYUR VIHAR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EAST DELHI</a:t>
                      </a:r>
                    </a:p>
                  </a:txBody>
                  <a:tcPr marL="9525" marR="9525" marT="9526" marB="0" anchor="ctr"/>
                </a:tc>
              </a:tr>
              <a:tr h="298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NCR 03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KHAJURI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NORTH EAST DELHI</a:t>
                      </a:r>
                    </a:p>
                  </a:txBody>
                  <a:tcPr marL="9525" marR="9525" marT="9526" marB="0" anchor="ctr"/>
                </a:tc>
              </a:tr>
              <a:tr h="298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NCR 04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FARIDABAD 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FARIDABAD</a:t>
                      </a:r>
                    </a:p>
                  </a:txBody>
                  <a:tcPr marL="9525" marR="9525" marT="9526" marB="0" anchor="ctr"/>
                </a:tc>
              </a:tr>
              <a:tr h="298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NCR 05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UTTAM NAGAR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WEST DELHI</a:t>
                      </a:r>
                    </a:p>
                  </a:txBody>
                  <a:tcPr marL="9525" marR="9525" marT="9526" marB="0" anchor="ctr"/>
                </a:tc>
              </a:tr>
              <a:tr h="298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NCR 06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VASANT KUNJ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SOUTH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DELHI 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(Being merged with NCR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01)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/>
                </a:tc>
              </a:tr>
              <a:tr h="298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NCR 07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BHALASWA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NORTH DELHI</a:t>
                      </a:r>
                    </a:p>
                  </a:txBody>
                  <a:tcPr marL="9525" marR="9525" marT="9526" marB="0" anchor="ctr"/>
                </a:tc>
              </a:tr>
              <a:tr h="298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NCR 08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TAHIRPUR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NORTH EAST DELHI</a:t>
                      </a:r>
                    </a:p>
                  </a:txBody>
                  <a:tcPr marL="9525" marR="9525" marT="9526" marB="0" anchor="ctr"/>
                </a:tc>
              </a:tr>
              <a:tr h="298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NCR 09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GHAZIABAD 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GHAZIABAD</a:t>
                      </a:r>
                    </a:p>
                  </a:txBody>
                  <a:tcPr marL="9525" marR="9525" marT="9526" marB="0" anchor="ctr"/>
                </a:tc>
              </a:tr>
              <a:tr h="298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NCR 10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NAGLOI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WEST DELHI</a:t>
                      </a:r>
                    </a:p>
                  </a:txBody>
                  <a:tcPr marL="9525" marR="9525" marT="9526" marB="0" anchor="ctr"/>
                </a:tc>
              </a:tr>
              <a:tr h="298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NCR 11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NOIDA 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NOIDA</a:t>
                      </a:r>
                    </a:p>
                  </a:txBody>
                  <a:tcPr marL="9525" marR="9525" marT="9526" marB="0" anchor="ctr"/>
                </a:tc>
              </a:tr>
              <a:tr h="298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NCR 12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BALLABHGARH 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BALLABHGARH</a:t>
                      </a:r>
                    </a:p>
                  </a:txBody>
                  <a:tcPr marL="9525" marR="9525" marT="9526" marB="0" anchor="ctr"/>
                </a:tc>
              </a:tr>
              <a:tr h="298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NCR 13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NARELA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WEST DELHI</a:t>
                      </a:r>
                    </a:p>
                  </a:txBody>
                  <a:tcPr marL="9525" marR="9525" marT="9526" marB="0" anchor="ctr"/>
                </a:tc>
              </a:tr>
              <a:tr h="298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NCR 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PALWAL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PALWAL (Started very recently)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6E090-4FDA-40C9-B2D1-D5CD9C33C20F}" type="slidenum">
              <a:rPr lang="en-US"/>
              <a:pPr>
                <a:defRPr/>
              </a:pPr>
              <a:t>17</a:t>
            </a:fld>
            <a:endParaRPr lang="en-US" sz="1400"/>
          </a:p>
        </p:txBody>
      </p:sp>
      <p:sp>
        <p:nvSpPr>
          <p:cNvPr id="17477" name="Rectangle 5"/>
          <p:cNvSpPr>
            <a:spLocks noChangeArrowheads="1"/>
          </p:cNvSpPr>
          <p:nvPr/>
        </p:nvSpPr>
        <p:spPr bwMode="auto">
          <a:xfrm>
            <a:off x="152400" y="1219200"/>
            <a:ext cx="891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Shikhar’s area of operations include Badarpur, Hassanpur, Khajuri Khaas,  Faridabad, Uttam Nagar, Vasant Kunj, Tahirpur, Ghaziabad, Nangloi, Narela, Ballabhgarh, Noida and Bhalaswa. </a:t>
            </a:r>
          </a:p>
        </p:txBody>
      </p:sp>
      <p:sp>
        <p:nvSpPr>
          <p:cNvPr id="17478" name="Rectangle 2"/>
          <p:cNvSpPr txBox="1">
            <a:spLocks noChangeArrowheads="1"/>
          </p:cNvSpPr>
          <p:nvPr/>
        </p:nvSpPr>
        <p:spPr bwMode="auto">
          <a:xfrm>
            <a:off x="0" y="4763"/>
            <a:ext cx="9144000" cy="1066800"/>
          </a:xfrm>
          <a:prstGeom prst="rect">
            <a:avLst/>
          </a:prstGeom>
          <a:solidFill>
            <a:srgbClr val="E97F29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301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chemeClr val="bg1"/>
                </a:solidFill>
                <a:latin typeface="Futura"/>
              </a:rPr>
              <a:t>Shikhar Operational Areas</a:t>
            </a:r>
          </a:p>
        </p:txBody>
      </p:sp>
      <p:pic>
        <p:nvPicPr>
          <p:cNvPr id="1747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63" y="0"/>
            <a:ext cx="12144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70418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DD128-6D2E-4949-8BB0-27A86AC4559A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8558" name="Rectangle 2"/>
          <p:cNvSpPr txBox="1">
            <a:spLocks noChangeArrowheads="1"/>
          </p:cNvSpPr>
          <p:nvPr/>
        </p:nvSpPr>
        <p:spPr bwMode="auto">
          <a:xfrm>
            <a:off x="0" y="4763"/>
            <a:ext cx="9144000" cy="1066800"/>
          </a:xfrm>
          <a:prstGeom prst="rect">
            <a:avLst/>
          </a:prstGeom>
          <a:solidFill>
            <a:srgbClr val="E97F29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301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chemeClr val="bg1"/>
                </a:solidFill>
                <a:latin typeface="Futura"/>
              </a:rPr>
              <a:t>Shikhar Operational Progress</a:t>
            </a:r>
          </a:p>
        </p:txBody>
      </p:sp>
      <p:pic>
        <p:nvPicPr>
          <p:cNvPr id="1855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63" y="0"/>
            <a:ext cx="12144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4935443"/>
              </p:ext>
            </p:extLst>
          </p:nvPr>
        </p:nvGraphicFramePr>
        <p:xfrm>
          <a:off x="1143000" y="1371600"/>
          <a:ext cx="6242051" cy="5001420"/>
        </p:xfrm>
        <a:graphic>
          <a:graphicData uri="http://schemas.openxmlformats.org/drawingml/2006/table">
            <a:tbl>
              <a:tblPr/>
              <a:tblGrid>
                <a:gridCol w="1751638"/>
                <a:gridCol w="642687"/>
                <a:gridCol w="974533"/>
                <a:gridCol w="957731"/>
                <a:gridCol w="957731"/>
                <a:gridCol w="957731"/>
              </a:tblGrid>
              <a:tr h="253084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Operational Indicators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41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For the period ended / As 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Units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31-Dec-11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31-Mar-11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31-Mar-10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31-Mar-09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Groups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No.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3005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2448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887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Total Membership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No.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23977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15403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10722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4862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Borrowers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No.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15022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12384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10601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4530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Active Loans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No.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15022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12384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11516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4658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Branches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No.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Loan Officers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No.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Areas covered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No.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11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Borrowers/ branch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No.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1046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953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1060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11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Borrowers/Loan Officer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No.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324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221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247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Women borrowers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0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Repayment rate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96.77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97.34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97.47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11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 err="1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Commulative</a:t>
                      </a:r>
                      <a:r>
                        <a:rPr lang="en-US" sz="1100" b="1" i="0" u="none" strike="noStrike" dirty="0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 Disbursements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 err="1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Rs</a:t>
                      </a:r>
                      <a:r>
                        <a:rPr lang="en-US" sz="110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. Cr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 smtClean="0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36.4</a:t>
                      </a:r>
                      <a:endParaRPr lang="en-US" sz="1100" b="1" i="0" u="none" strike="noStrike" dirty="0">
                        <a:solidFill>
                          <a:srgbClr val="00008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27.27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11.75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3.43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11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Total loan outstanding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Rs. Cr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11.66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8.57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5.32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333399"/>
                          </a:solidFill>
                          <a:effectLst/>
                          <a:latin typeface="Arial"/>
                        </a:rPr>
                        <a:t>2.14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08229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8059462"/>
              </p:ext>
            </p:extLst>
          </p:nvPr>
        </p:nvGraphicFramePr>
        <p:xfrm>
          <a:off x="152400" y="1295400"/>
          <a:ext cx="8837614" cy="4728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62200"/>
                <a:gridCol w="1066186"/>
                <a:gridCol w="1371353"/>
                <a:gridCol w="1295168"/>
                <a:gridCol w="1295168"/>
                <a:gridCol w="1447539"/>
              </a:tblGrid>
              <a:tr h="681601">
                <a:tc>
                  <a:txBody>
                    <a:bodyPr/>
                    <a:lstStyle/>
                    <a:p>
                      <a:endParaRPr lang="en-IN" sz="1900" dirty="0"/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FY 11-12</a:t>
                      </a:r>
                      <a:endParaRPr lang="en-IN" sz="1900" dirty="0"/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FY12-13</a:t>
                      </a:r>
                      <a:endParaRPr lang="en-IN" sz="1900" dirty="0"/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FY 13-14</a:t>
                      </a:r>
                      <a:endParaRPr lang="en-IN" sz="1900" dirty="0"/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FY 14-15</a:t>
                      </a:r>
                      <a:endParaRPr lang="en-IN" sz="1900" dirty="0"/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FY 15-16</a:t>
                      </a:r>
                      <a:endParaRPr lang="en-IN" sz="1900" dirty="0"/>
                    </a:p>
                  </a:txBody>
                  <a:tcPr marL="91423" marR="91423"/>
                </a:tc>
              </a:tr>
              <a:tr h="894599">
                <a:tc>
                  <a:txBody>
                    <a:bodyPr/>
                    <a:lstStyle/>
                    <a:p>
                      <a:pPr algn="l"/>
                      <a:r>
                        <a:rPr lang="en-US" sz="1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Active Loan Clients</a:t>
                      </a:r>
                      <a:endParaRPr lang="en-IN" sz="1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23" marR="91423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SG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18,034</a:t>
                      </a:r>
                      <a:endParaRPr kumimoji="0" lang="en-IN" sz="160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SG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41,201</a:t>
                      </a:r>
                      <a:endParaRPr kumimoji="0" lang="en-IN" sz="160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SG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86,503</a:t>
                      </a:r>
                      <a:endParaRPr kumimoji="0" lang="en-IN" sz="160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SG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1,26,806</a:t>
                      </a:r>
                      <a:endParaRPr kumimoji="0" lang="en-IN" sz="160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SG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1,52,109</a:t>
                      </a:r>
                      <a:endParaRPr kumimoji="0" lang="en-IN" sz="160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8" marR="68568" marT="0" marB="0" anchor="ctr"/>
                </a:tc>
              </a:tr>
              <a:tr h="894599">
                <a:tc>
                  <a:txBody>
                    <a:bodyPr/>
                    <a:lstStyle/>
                    <a:p>
                      <a:pPr algn="l"/>
                      <a:r>
                        <a:rPr lang="en-US" sz="1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Portfolio Outstanding </a:t>
                      </a:r>
                      <a:endParaRPr lang="en-IN" sz="1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23" marR="91423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18.65</a:t>
                      </a: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41.77</a:t>
                      </a: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61.76</a:t>
                      </a: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94.39</a:t>
                      </a: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IN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124.92</a:t>
                      </a:r>
                    </a:p>
                  </a:txBody>
                  <a:tcPr marL="68568" marR="68568" marT="0" marB="0" anchor="ctr"/>
                </a:tc>
              </a:tr>
              <a:tr h="681601">
                <a:tc>
                  <a:txBody>
                    <a:bodyPr/>
                    <a:lstStyle/>
                    <a:p>
                      <a:pPr algn="l"/>
                      <a:r>
                        <a:rPr lang="en-US" sz="1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No. of Branches</a:t>
                      </a:r>
                      <a:endParaRPr lang="en-IN" sz="1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23" marR="91423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SG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kumimoji="0" lang="en-IN" sz="160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SG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kumimoji="0" lang="en-IN" sz="160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SG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kumimoji="0" lang="en-IN" sz="160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SG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kumimoji="0" lang="en-IN" sz="160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SG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  <a:endParaRPr kumimoji="0" lang="en-IN" sz="160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8" marR="68568" marT="0" marB="0" anchor="ctr"/>
                </a:tc>
              </a:tr>
              <a:tr h="894599">
                <a:tc>
                  <a:txBody>
                    <a:bodyPr/>
                    <a:lstStyle/>
                    <a:p>
                      <a:pPr algn="l"/>
                      <a:r>
                        <a:rPr lang="en-US" sz="1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Case Load</a:t>
                      </a:r>
                      <a:r>
                        <a:rPr lang="en-US" sz="19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per FE</a:t>
                      </a:r>
                      <a:r>
                        <a:rPr lang="en-US" sz="1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IN" sz="1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23" marR="91423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SG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  <a:endParaRPr kumimoji="0" lang="en-IN" sz="160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SG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450</a:t>
                      </a:r>
                      <a:endParaRPr kumimoji="0" lang="en-IN" sz="160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SG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endParaRPr kumimoji="0" lang="en-IN" sz="160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SG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550</a:t>
                      </a:r>
                      <a:endParaRPr kumimoji="0" lang="en-IN" sz="160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SG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  <a:endParaRPr kumimoji="0" lang="en-IN" sz="160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8" marR="68568" marT="0" marB="0" anchor="ctr"/>
                </a:tc>
              </a:tr>
              <a:tr h="681601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OSS</a:t>
                      </a:r>
                      <a:endParaRPr lang="en-IN" sz="19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91423" marR="91423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  <a:endParaRPr kumimoji="0" lang="en-IN" sz="160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112.52 %</a:t>
                      </a:r>
                      <a:endParaRPr kumimoji="0" lang="en-IN" sz="160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113.10%</a:t>
                      </a:r>
                      <a:endParaRPr kumimoji="0" lang="en-IN" sz="160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114.95 %</a:t>
                      </a:r>
                      <a:endParaRPr kumimoji="0" lang="en-IN" sz="160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8" marR="68568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119.98 %</a:t>
                      </a:r>
                      <a:endParaRPr kumimoji="0" lang="en-IN" sz="1600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8" marR="68568" marT="0" marB="0" anchor="ctr"/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4763"/>
            <a:ext cx="9144000" cy="1066800"/>
          </a:xfrm>
          <a:prstGeom prst="rect">
            <a:avLst/>
          </a:prstGeom>
          <a:solidFill>
            <a:srgbClr val="E97F29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301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Futura"/>
              </a:rPr>
              <a:t>Growth Projections</a:t>
            </a:r>
            <a:endParaRPr lang="en-US" sz="3600" dirty="0">
              <a:solidFill>
                <a:schemeClr val="bg1"/>
              </a:solidFill>
              <a:latin typeface="Futura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63" y="0"/>
            <a:ext cx="12144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253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E97F29"/>
          </a:solidFill>
        </p:spPr>
        <p:txBody>
          <a:bodyPr/>
          <a:lstStyle/>
          <a:p>
            <a:pPr marL="230188" algn="l" eaLnBrk="1" hangingPunct="1"/>
            <a:r>
              <a:rPr lang="en-US" sz="3600" dirty="0" smtClean="0">
                <a:solidFill>
                  <a:schemeClr val="bg1"/>
                </a:solidFill>
                <a:latin typeface="Futura"/>
              </a:rPr>
              <a:t>…. Have a “Dream” That One Day….</a:t>
            </a:r>
            <a:endParaRPr lang="en-US" dirty="0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562600"/>
          </a:xfrm>
        </p:spPr>
        <p:txBody>
          <a:bodyPr/>
          <a:lstStyle/>
          <a:p>
            <a:pPr marL="457200" eaLnBrk="1" hangingPunct="1">
              <a:lnSpc>
                <a:spcPct val="110000"/>
              </a:lnSpc>
              <a:buFontTx/>
              <a:buNone/>
            </a:pPr>
            <a:r>
              <a:rPr lang="en-US" sz="2600" dirty="0" smtClean="0">
                <a:solidFill>
                  <a:srgbClr val="09138A"/>
                </a:solidFill>
                <a:latin typeface="Futura"/>
              </a:rPr>
              <a:t>Pioneer Microfinance in the Ever-growing Urban Centers</a:t>
            </a:r>
          </a:p>
          <a:p>
            <a:pPr marL="457200" eaLnBrk="1" hangingPunct="1">
              <a:lnSpc>
                <a:spcPct val="110000"/>
              </a:lnSpc>
            </a:pP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Reach the poor &amp; help them lift themselves out of poverty and debt trap</a:t>
            </a:r>
          </a:p>
          <a:p>
            <a:pPr marL="457200" eaLnBrk="1" hangingPunct="1">
              <a:lnSpc>
                <a:spcPct val="110000"/>
              </a:lnSpc>
            </a:pP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Empower women/family unit</a:t>
            </a:r>
          </a:p>
          <a:p>
            <a:pPr marL="457200" eaLnBrk="1" hangingPunct="1">
              <a:lnSpc>
                <a:spcPct val="110000"/>
              </a:lnSpc>
            </a:pP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Create livelihoods and transform their lives</a:t>
            </a:r>
          </a:p>
          <a:p>
            <a:pPr marL="457200" eaLnBrk="1" hangingPunct="1">
              <a:lnSpc>
                <a:spcPct val="110000"/>
              </a:lnSpc>
            </a:pP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Build financially self-sufficient institution</a:t>
            </a:r>
          </a:p>
          <a:p>
            <a:pPr marL="457200" eaLnBrk="1" hangingPunct="1">
              <a:lnSpc>
                <a:spcPct val="110000"/>
              </a:lnSpc>
            </a:pP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Produce positive, measurable impact</a:t>
            </a:r>
          </a:p>
          <a:p>
            <a:pPr marL="457200" eaLnBrk="1" hangingPunct="1">
              <a:lnSpc>
                <a:spcPct val="110000"/>
              </a:lnSpc>
            </a:pP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Reach 300,000 urban poor</a:t>
            </a:r>
            <a:endParaRPr lang="en-US" sz="2600" b="1" dirty="0" smtClean="0">
              <a:solidFill>
                <a:srgbClr val="DF2925"/>
              </a:solidFill>
              <a:latin typeface="Futura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9525">
            <a:solidFill>
              <a:srgbClr val="E97F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63" y="0"/>
            <a:ext cx="12144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7624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0271334"/>
              </p:ext>
            </p:extLst>
          </p:nvPr>
        </p:nvGraphicFramePr>
        <p:xfrm>
          <a:off x="764381" y="1219200"/>
          <a:ext cx="7772400" cy="4876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9537A-34B1-4905-B4AB-BB02D61F755F}" type="slidenum">
              <a:rPr lang="en-US"/>
              <a:pPr>
                <a:defRPr/>
              </a:pPr>
              <a:t>20</a:t>
            </a:fld>
            <a:endParaRPr lang="en-US" sz="1400" dirty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E97F29"/>
          </a:solidFill>
        </p:spPr>
        <p:txBody>
          <a:bodyPr/>
          <a:lstStyle/>
          <a:p>
            <a:pPr marL="230188" algn="l" eaLnBrk="1" hangingPunct="1"/>
            <a:r>
              <a:rPr lang="en-US" sz="3600" dirty="0" smtClean="0">
                <a:solidFill>
                  <a:schemeClr val="bg1"/>
                </a:solidFill>
                <a:latin typeface="Futura"/>
              </a:rPr>
              <a:t>Few Achievements</a:t>
            </a:r>
            <a:endParaRPr lang="en-US" dirty="0" smtClean="0">
              <a:solidFill>
                <a:schemeClr val="bg1"/>
              </a:solidFill>
              <a:latin typeface="Futura"/>
            </a:endParaRPr>
          </a:p>
        </p:txBody>
      </p:sp>
      <p:pic>
        <p:nvPicPr>
          <p:cNvPr id="2048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63" y="0"/>
            <a:ext cx="12144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33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E97F29"/>
          </a:solidFill>
        </p:spPr>
        <p:txBody>
          <a:bodyPr/>
          <a:lstStyle/>
          <a:p>
            <a:pPr marL="230188" algn="l" eaLnBrk="1" hangingPunct="1"/>
            <a:r>
              <a:rPr lang="en-US" sz="3600" dirty="0" err="1" smtClean="0">
                <a:solidFill>
                  <a:schemeClr val="bg1"/>
                </a:solidFill>
                <a:latin typeface="Futura"/>
              </a:rPr>
              <a:t>Organisational</a:t>
            </a:r>
            <a:r>
              <a:rPr lang="en-US" sz="3600" dirty="0" smtClean="0">
                <a:solidFill>
                  <a:schemeClr val="bg1"/>
                </a:solidFill>
                <a:latin typeface="Futura"/>
              </a:rPr>
              <a:t> Structure</a:t>
            </a:r>
            <a:endParaRPr lang="en-US" dirty="0" smtClean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562600"/>
          </a:xfrm>
        </p:spPr>
        <p:txBody>
          <a:bodyPr/>
          <a:lstStyle/>
          <a:p>
            <a:pPr marL="457200" eaLnBrk="1" hangingPunct="1">
              <a:lnSpc>
                <a:spcPct val="110000"/>
              </a:lnSpc>
              <a:buFontTx/>
              <a:buNone/>
            </a:pPr>
            <a:r>
              <a:rPr lang="en-US" sz="2200" smtClean="0">
                <a:solidFill>
                  <a:srgbClr val="09138A"/>
                </a:solidFill>
                <a:latin typeface="Futura"/>
              </a:rPr>
              <a:t>	</a:t>
            </a:r>
            <a:endParaRPr lang="en-US" sz="2000" b="1" smtClean="0">
              <a:solidFill>
                <a:srgbClr val="DF2925"/>
              </a:solidFill>
              <a:latin typeface="Futura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rgbClr val="E97F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5" descr="Brown marble"/>
          <p:cNvSpPr>
            <a:spLocks noChangeArrowheads="1"/>
          </p:cNvSpPr>
          <p:nvPr/>
        </p:nvSpPr>
        <p:spPr bwMode="auto">
          <a:xfrm>
            <a:off x="2057400" y="1306513"/>
            <a:ext cx="1371600" cy="731837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rgbClr val="09138A"/>
            </a:solidFill>
            <a:miter lim="800000"/>
            <a:headEnd/>
            <a:tailEnd/>
          </a:ln>
          <a:effectLst>
            <a:outerShdw algn="ctr" rotWithShape="0">
              <a:srgbClr val="808080"/>
            </a:outerShdw>
          </a:effectLst>
        </p:spPr>
        <p:txBody>
          <a:bodyPr tIns="91440" bIns="91440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Futura"/>
                <a:ea typeface="ヒラギノ角ゴ Pro W3"/>
                <a:cs typeface="ヒラギノ角ゴ Pro W3"/>
              </a:rPr>
              <a:t>Share-holders</a:t>
            </a:r>
            <a:endParaRPr lang="en-US" sz="1200" b="1">
              <a:solidFill>
                <a:srgbClr val="E574BE"/>
              </a:solidFill>
              <a:latin typeface="Futura"/>
              <a:ea typeface="ヒラギノ角ゴ Pro W3"/>
              <a:cs typeface="ヒラギノ角ゴ Pro W3"/>
            </a:endParaRPr>
          </a:p>
        </p:txBody>
      </p:sp>
      <p:sp>
        <p:nvSpPr>
          <p:cNvPr id="21510" name="Rectangle 6" descr="Green marble"/>
          <p:cNvSpPr>
            <a:spLocks noChangeArrowheads="1"/>
          </p:cNvSpPr>
          <p:nvPr/>
        </p:nvSpPr>
        <p:spPr bwMode="auto">
          <a:xfrm>
            <a:off x="3810000" y="1447800"/>
            <a:ext cx="1524000" cy="457200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FFFFFF"/>
                </a:solidFill>
                <a:latin typeface="Futura"/>
                <a:ea typeface="ヒラギノ角ゴ Pro W3"/>
                <a:cs typeface="ヒラギノ角ゴ Pro W3"/>
              </a:rPr>
              <a:t>Board of </a:t>
            </a:r>
          </a:p>
          <a:p>
            <a:pPr algn="ctr"/>
            <a:r>
              <a:rPr lang="en-US" sz="1400" b="1">
                <a:solidFill>
                  <a:srgbClr val="FFFFFF"/>
                </a:solidFill>
                <a:latin typeface="Futura"/>
                <a:ea typeface="ヒラギノ角ゴ Pro W3"/>
                <a:cs typeface="ヒラギノ角ゴ Pro W3"/>
              </a:rPr>
              <a:t>Directors</a:t>
            </a:r>
            <a:endParaRPr lang="en-US" sz="1000" b="1">
              <a:solidFill>
                <a:srgbClr val="000000"/>
              </a:solidFill>
              <a:latin typeface="Futura"/>
              <a:ea typeface="ヒラギノ角ゴ Pro W3"/>
              <a:cs typeface="ヒラギノ角ゴ Pro W3"/>
            </a:endParaRP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3581400" y="2133600"/>
            <a:ext cx="1981200" cy="457200"/>
          </a:xfrm>
          <a:prstGeom prst="flowChartProcess">
            <a:avLst/>
          </a:prstGeom>
          <a:solidFill>
            <a:srgbClr val="EEA22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rgbClr val="808080"/>
            </a:outerShdw>
          </a:effectLst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Futura"/>
                <a:ea typeface="ヒラギノ角ゴ Pro W3"/>
                <a:cs typeface="ヒラギノ角ゴ Pro W3"/>
              </a:rPr>
              <a:t>Chief Executive Officer /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  <a:latin typeface="Futura"/>
                <a:ea typeface="ヒラギノ角ゴ Pro W3"/>
                <a:cs typeface="ヒラギノ角ゴ Pro W3"/>
              </a:rPr>
              <a:t>Managing Director</a:t>
            </a:r>
          </a:p>
        </p:txBody>
      </p:sp>
      <p:sp>
        <p:nvSpPr>
          <p:cNvPr id="21512" name="AutoShape 8" descr="Recycled paper"/>
          <p:cNvSpPr>
            <a:spLocks noChangeArrowheads="1"/>
          </p:cNvSpPr>
          <p:nvPr/>
        </p:nvSpPr>
        <p:spPr bwMode="auto">
          <a:xfrm>
            <a:off x="6781800" y="2133600"/>
            <a:ext cx="1554163" cy="457200"/>
          </a:xfrm>
          <a:prstGeom prst="flowChartProcess">
            <a:avLst/>
          </a:prstGeom>
          <a:blipFill dpi="0" rotWithShape="0">
            <a:blip r:embed="rId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Futura"/>
                <a:ea typeface="ヒラギノ角ゴ Pro W3"/>
                <a:cs typeface="ヒラギノ角ゴ Pro W3"/>
              </a:rPr>
              <a:t>Audit &amp;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  <a:latin typeface="Futura"/>
                <a:ea typeface="ヒラギノ角ゴ Pro W3"/>
                <a:cs typeface="ヒラギノ角ゴ Pro W3"/>
              </a:rPr>
              <a:t>Internal Control</a:t>
            </a:r>
          </a:p>
        </p:txBody>
      </p:sp>
      <p:sp>
        <p:nvSpPr>
          <p:cNvPr id="21513" name="AutoShape 9" descr="Pink tissue paper"/>
          <p:cNvSpPr>
            <a:spLocks noChangeArrowheads="1"/>
          </p:cNvSpPr>
          <p:nvPr/>
        </p:nvSpPr>
        <p:spPr bwMode="auto">
          <a:xfrm>
            <a:off x="914400" y="2895600"/>
            <a:ext cx="1554163" cy="457200"/>
          </a:xfrm>
          <a:prstGeom prst="flowChartProcess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>
                <a:solidFill>
                  <a:srgbClr val="000000"/>
                </a:solidFill>
                <a:latin typeface="Futura"/>
              </a:rPr>
              <a:t>Operations Manager</a:t>
            </a:r>
            <a:endParaRPr lang="en-US" sz="1100">
              <a:solidFill>
                <a:srgbClr val="000000"/>
              </a:solidFill>
              <a:latin typeface="Futura"/>
            </a:endParaRP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3792538" y="2895600"/>
            <a:ext cx="1554162" cy="457200"/>
          </a:xfrm>
          <a:prstGeom prst="flowChartProcess">
            <a:avLst/>
          </a:prstGeom>
          <a:solidFill>
            <a:srgbClr val="003366">
              <a:alpha val="9882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>
                <a:solidFill>
                  <a:srgbClr val="DF292B"/>
                </a:solidFill>
                <a:latin typeface="Futura"/>
              </a:rPr>
              <a:t>Chief Financial Officer</a:t>
            </a:r>
            <a:endParaRPr lang="en-US" sz="1100" b="1">
              <a:solidFill>
                <a:srgbClr val="000000"/>
              </a:solidFill>
              <a:latin typeface="Futura"/>
            </a:endParaRP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6781800" y="2895600"/>
            <a:ext cx="1554163" cy="457200"/>
          </a:xfrm>
          <a:prstGeom prst="flowChartProcess">
            <a:avLst/>
          </a:prstGeom>
          <a:solidFill>
            <a:srgbClr val="408E3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>
                <a:solidFill>
                  <a:srgbClr val="000000"/>
                </a:solidFill>
                <a:latin typeface="Futura"/>
              </a:rPr>
              <a:t>HR/Admin Manager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3886200" y="3505200"/>
            <a:ext cx="1371600" cy="457200"/>
          </a:xfrm>
          <a:prstGeom prst="flowChartProcess">
            <a:avLst/>
          </a:prstGeom>
          <a:solidFill>
            <a:srgbClr val="000080">
              <a:alpha val="39999"/>
            </a:srgbClr>
          </a:solidFill>
          <a:ln w="3175">
            <a:solidFill>
              <a:schemeClr val="tx1">
                <a:alpha val="98822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000">
                <a:solidFill>
                  <a:srgbClr val="DF292B"/>
                </a:solidFill>
                <a:latin typeface="Futura"/>
              </a:rPr>
              <a:t>Accounts &amp; Finance Manager</a:t>
            </a:r>
            <a:endParaRPr lang="en-US" sz="1100">
              <a:solidFill>
                <a:srgbClr val="000000"/>
              </a:solidFill>
              <a:latin typeface="Futura"/>
            </a:endParaRPr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3886200" y="4191000"/>
            <a:ext cx="1371600" cy="457200"/>
          </a:xfrm>
          <a:prstGeom prst="flowChartProcess">
            <a:avLst/>
          </a:prstGeom>
          <a:solidFill>
            <a:srgbClr val="000080">
              <a:alpha val="1490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rgbClr val="DF292B"/>
                </a:solidFill>
                <a:latin typeface="Futura"/>
              </a:rPr>
              <a:t>Accounts Executive</a:t>
            </a:r>
            <a:endParaRPr lang="en-US" sz="1100" b="1">
              <a:solidFill>
                <a:srgbClr val="000000"/>
              </a:solidFill>
              <a:latin typeface="Futura"/>
            </a:endParaRPr>
          </a:p>
        </p:txBody>
      </p:sp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3886200" y="4876800"/>
            <a:ext cx="1371600" cy="457200"/>
          </a:xfrm>
          <a:prstGeom prst="flowChartProcess">
            <a:avLst/>
          </a:prstGeom>
          <a:solidFill>
            <a:srgbClr val="00008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rgbClr val="DF292B"/>
                </a:solidFill>
                <a:latin typeface="Futura"/>
              </a:rPr>
              <a:t>MIS Executive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1519" name="AutoShape 15" descr="Pink tissue paper"/>
          <p:cNvSpPr>
            <a:spLocks noChangeArrowheads="1"/>
          </p:cNvSpPr>
          <p:nvPr/>
        </p:nvSpPr>
        <p:spPr bwMode="auto">
          <a:xfrm>
            <a:off x="1004888" y="3505200"/>
            <a:ext cx="1371600" cy="457200"/>
          </a:xfrm>
          <a:prstGeom prst="flowChartProcess">
            <a:avLst/>
          </a:prstGeom>
          <a:blipFill dpi="0" rotWithShape="0">
            <a:blip r:embed="rId7" cstate="print">
              <a:alphaModFix amt="60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000">
                <a:solidFill>
                  <a:srgbClr val="000000"/>
                </a:solidFill>
                <a:latin typeface="Futura"/>
              </a:rPr>
              <a:t>Operations Manager (NCR) </a:t>
            </a:r>
          </a:p>
        </p:txBody>
      </p:sp>
      <p:sp>
        <p:nvSpPr>
          <p:cNvPr id="21520" name="AutoShape 16" descr="Pink tissue paper"/>
          <p:cNvSpPr>
            <a:spLocks noChangeArrowheads="1"/>
          </p:cNvSpPr>
          <p:nvPr/>
        </p:nvSpPr>
        <p:spPr bwMode="auto">
          <a:xfrm>
            <a:off x="2362200" y="4191000"/>
            <a:ext cx="1371600" cy="457200"/>
          </a:xfrm>
          <a:prstGeom prst="flowChartProcess">
            <a:avLst/>
          </a:prstGeom>
          <a:blipFill dpi="0" rotWithShape="0">
            <a:blip r:embed="rId7" cstate="print">
              <a:alphaModFix amt="25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000">
                <a:solidFill>
                  <a:srgbClr val="000000"/>
                </a:solidFill>
                <a:latin typeface="Futura"/>
              </a:rPr>
              <a:t>Bus: Development Executive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1521" name="AutoShape 17" descr="Pink tissue paper"/>
          <p:cNvSpPr>
            <a:spLocks noChangeArrowheads="1"/>
          </p:cNvSpPr>
          <p:nvPr/>
        </p:nvSpPr>
        <p:spPr bwMode="auto">
          <a:xfrm>
            <a:off x="304800" y="4191000"/>
            <a:ext cx="1371600" cy="457200"/>
          </a:xfrm>
          <a:prstGeom prst="flowChartProcess">
            <a:avLst/>
          </a:prstGeom>
          <a:blipFill dpi="0" rotWithShape="0">
            <a:blip r:embed="rId7" cstate="print">
              <a:alphaModFix amt="25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000">
                <a:solidFill>
                  <a:srgbClr val="000000"/>
                </a:solidFill>
                <a:latin typeface="Futura"/>
              </a:rPr>
              <a:t>Operations Executive</a:t>
            </a:r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1371600" y="4876800"/>
            <a:ext cx="1371600" cy="457200"/>
          </a:xfrm>
          <a:prstGeom prst="flowChartProcess">
            <a:avLst/>
          </a:prstGeom>
          <a:solidFill>
            <a:srgbClr val="808000">
              <a:alpha val="1490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000000"/>
                </a:solidFill>
                <a:latin typeface="Futura"/>
              </a:rPr>
              <a:t>Branch Manager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1523" name="AutoShape 19"/>
          <p:cNvSpPr>
            <a:spLocks noChangeArrowheads="1"/>
          </p:cNvSpPr>
          <p:nvPr/>
        </p:nvSpPr>
        <p:spPr bwMode="auto">
          <a:xfrm>
            <a:off x="304800" y="6019800"/>
            <a:ext cx="1004888" cy="365125"/>
          </a:xfrm>
          <a:prstGeom prst="flowChartProcess">
            <a:avLst/>
          </a:prstGeom>
          <a:solidFill>
            <a:srgbClr val="808000">
              <a:alpha val="1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000">
                <a:solidFill>
                  <a:srgbClr val="000000"/>
                </a:solidFill>
                <a:latin typeface="Futura"/>
              </a:rPr>
              <a:t>Field Executive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1524" name="AutoShape 20"/>
          <p:cNvSpPr>
            <a:spLocks noChangeArrowheads="1"/>
          </p:cNvSpPr>
          <p:nvPr/>
        </p:nvSpPr>
        <p:spPr bwMode="auto">
          <a:xfrm>
            <a:off x="1552575" y="6019800"/>
            <a:ext cx="1004888" cy="365125"/>
          </a:xfrm>
          <a:prstGeom prst="flowChartProcess">
            <a:avLst/>
          </a:prstGeom>
          <a:solidFill>
            <a:srgbClr val="808000">
              <a:alpha val="1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000">
                <a:solidFill>
                  <a:srgbClr val="000000"/>
                </a:solidFill>
                <a:latin typeface="Futura"/>
              </a:rPr>
              <a:t>Senior Field Executive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1525" name="AutoShape 21"/>
          <p:cNvSpPr>
            <a:spLocks noChangeArrowheads="1"/>
          </p:cNvSpPr>
          <p:nvPr/>
        </p:nvSpPr>
        <p:spPr bwMode="auto">
          <a:xfrm>
            <a:off x="2743200" y="6019800"/>
            <a:ext cx="1004888" cy="365125"/>
          </a:xfrm>
          <a:prstGeom prst="flowChartProcess">
            <a:avLst/>
          </a:prstGeom>
          <a:solidFill>
            <a:srgbClr val="808000">
              <a:alpha val="1490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rgbClr val="000000"/>
                </a:solidFill>
                <a:latin typeface="Futura"/>
              </a:rPr>
              <a:t>Trainee Field </a:t>
            </a:r>
          </a:p>
          <a:p>
            <a:pPr algn="ctr"/>
            <a:r>
              <a:rPr lang="en-US" sz="1000">
                <a:solidFill>
                  <a:srgbClr val="000000"/>
                </a:solidFill>
                <a:latin typeface="Futura"/>
              </a:rPr>
              <a:t>Executive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1526" name="AutoShape 22"/>
          <p:cNvSpPr>
            <a:spLocks noChangeArrowheads="1"/>
          </p:cNvSpPr>
          <p:nvPr/>
        </p:nvSpPr>
        <p:spPr bwMode="auto">
          <a:xfrm>
            <a:off x="304800" y="5373688"/>
            <a:ext cx="1004888" cy="365125"/>
          </a:xfrm>
          <a:prstGeom prst="flowChartProcess">
            <a:avLst/>
          </a:prstGeom>
          <a:solidFill>
            <a:srgbClr val="808000">
              <a:alpha val="1490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900">
                <a:solidFill>
                  <a:srgbClr val="000000"/>
                </a:solidFill>
                <a:latin typeface="Futura"/>
              </a:rPr>
              <a:t>Trainee Branch Manager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1527" name="AutoShape 23"/>
          <p:cNvSpPr>
            <a:spLocks noChangeArrowheads="1"/>
          </p:cNvSpPr>
          <p:nvPr/>
        </p:nvSpPr>
        <p:spPr bwMode="auto">
          <a:xfrm>
            <a:off x="2743200" y="5456238"/>
            <a:ext cx="1004888" cy="228600"/>
          </a:xfrm>
          <a:prstGeom prst="flowChartProcess">
            <a:avLst/>
          </a:prstGeom>
          <a:solidFill>
            <a:srgbClr val="808000">
              <a:alpha val="1490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000000"/>
                </a:solidFill>
                <a:latin typeface="Futura"/>
              </a:rPr>
              <a:t>Office Assistant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1528" name="AutoShape 24"/>
          <p:cNvSpPr>
            <a:spLocks noChangeArrowheads="1"/>
          </p:cNvSpPr>
          <p:nvPr/>
        </p:nvSpPr>
        <p:spPr bwMode="auto">
          <a:xfrm>
            <a:off x="6873875" y="3505200"/>
            <a:ext cx="1371600" cy="457200"/>
          </a:xfrm>
          <a:prstGeom prst="flowChartProcess">
            <a:avLst/>
          </a:prstGeom>
          <a:solidFill>
            <a:srgbClr val="408E34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rgbClr val="000000"/>
                </a:solidFill>
                <a:latin typeface="Futura"/>
              </a:rPr>
              <a:t>Admin Executive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1529" name="AutoShape 25"/>
          <p:cNvSpPr>
            <a:spLocks noChangeArrowheads="1"/>
          </p:cNvSpPr>
          <p:nvPr/>
        </p:nvSpPr>
        <p:spPr bwMode="auto">
          <a:xfrm>
            <a:off x="7056438" y="4191000"/>
            <a:ext cx="1004887" cy="228600"/>
          </a:xfrm>
          <a:prstGeom prst="flowChartProcess">
            <a:avLst/>
          </a:prstGeom>
          <a:solidFill>
            <a:srgbClr val="408E34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000000"/>
                </a:solidFill>
                <a:latin typeface="Futura"/>
              </a:rPr>
              <a:t>Office Assistant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1530" name="AutoShape 26"/>
          <p:cNvSpPr>
            <a:spLocks noChangeArrowheads="1"/>
          </p:cNvSpPr>
          <p:nvPr/>
        </p:nvSpPr>
        <p:spPr bwMode="auto">
          <a:xfrm>
            <a:off x="6781800" y="4876800"/>
            <a:ext cx="1554163" cy="457200"/>
          </a:xfrm>
          <a:prstGeom prst="flowChartProcess">
            <a:avLst/>
          </a:prstGeom>
          <a:solidFill>
            <a:srgbClr val="88962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100" b="1">
                <a:solidFill>
                  <a:srgbClr val="000000"/>
                </a:solidFill>
                <a:latin typeface="Futura"/>
              </a:rPr>
              <a:t>Manager - Social Intermediation </a:t>
            </a: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1531" name="AutoShape 27"/>
          <p:cNvCxnSpPr>
            <a:cxnSpLocks noChangeShapeType="1"/>
            <a:stCxn id="21510" idx="3"/>
            <a:endCxn id="21512" idx="0"/>
          </p:cNvCxnSpPr>
          <p:nvPr/>
        </p:nvCxnSpPr>
        <p:spPr bwMode="auto">
          <a:xfrm>
            <a:off x="5334000" y="1676400"/>
            <a:ext cx="2225675" cy="4572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1532" name="AutoShape 28"/>
          <p:cNvCxnSpPr>
            <a:cxnSpLocks noChangeShapeType="1"/>
            <a:stCxn id="21509" idx="3"/>
            <a:endCxn id="21510" idx="1"/>
          </p:cNvCxnSpPr>
          <p:nvPr/>
        </p:nvCxnSpPr>
        <p:spPr bwMode="auto">
          <a:xfrm>
            <a:off x="3429000" y="1673225"/>
            <a:ext cx="3810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1533" name="AutoShape 29"/>
          <p:cNvCxnSpPr>
            <a:cxnSpLocks noChangeShapeType="1"/>
            <a:stCxn id="21521" idx="2"/>
            <a:endCxn id="21522" idx="0"/>
          </p:cNvCxnSpPr>
          <p:nvPr/>
        </p:nvCxnSpPr>
        <p:spPr bwMode="auto">
          <a:xfrm rot="16200000" flipH="1">
            <a:off x="1409700" y="4229100"/>
            <a:ext cx="228600" cy="1066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1534" name="AutoShape 30"/>
          <p:cNvCxnSpPr>
            <a:cxnSpLocks noChangeShapeType="1"/>
            <a:stCxn id="21513" idx="2"/>
            <a:endCxn id="21519" idx="0"/>
          </p:cNvCxnSpPr>
          <p:nvPr/>
        </p:nvCxnSpPr>
        <p:spPr bwMode="auto">
          <a:xfrm rot="5400000">
            <a:off x="1615282" y="3428206"/>
            <a:ext cx="152400" cy="15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1535" name="AutoShape 31"/>
          <p:cNvCxnSpPr>
            <a:cxnSpLocks noChangeShapeType="1"/>
            <a:stCxn id="21511" idx="3"/>
            <a:endCxn id="21530" idx="1"/>
          </p:cNvCxnSpPr>
          <p:nvPr/>
        </p:nvCxnSpPr>
        <p:spPr bwMode="auto">
          <a:xfrm>
            <a:off x="5562600" y="2362200"/>
            <a:ext cx="1219200" cy="2743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1536" name="AutoShape 32"/>
          <p:cNvCxnSpPr>
            <a:cxnSpLocks noChangeShapeType="1"/>
            <a:stCxn id="21511" idx="2"/>
            <a:endCxn id="21515" idx="0"/>
          </p:cNvCxnSpPr>
          <p:nvPr/>
        </p:nvCxnSpPr>
        <p:spPr bwMode="auto">
          <a:xfrm rot="16200000" flipH="1">
            <a:off x="5913438" y="1249362"/>
            <a:ext cx="304800" cy="29876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1537" name="AutoShape 33"/>
          <p:cNvCxnSpPr>
            <a:cxnSpLocks noChangeShapeType="1"/>
            <a:stCxn id="21511" idx="2"/>
            <a:endCxn id="21513" idx="0"/>
          </p:cNvCxnSpPr>
          <p:nvPr/>
        </p:nvCxnSpPr>
        <p:spPr bwMode="auto">
          <a:xfrm rot="5400000">
            <a:off x="2979738" y="1303337"/>
            <a:ext cx="304800" cy="28797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1538" name="AutoShape 34"/>
          <p:cNvCxnSpPr>
            <a:cxnSpLocks noChangeShapeType="1"/>
            <a:stCxn id="21511" idx="2"/>
            <a:endCxn id="21514" idx="0"/>
          </p:cNvCxnSpPr>
          <p:nvPr/>
        </p:nvCxnSpPr>
        <p:spPr bwMode="auto">
          <a:xfrm rot="5400000">
            <a:off x="4418807" y="2742406"/>
            <a:ext cx="304800" cy="15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1539" name="AutoShape 35"/>
          <p:cNvCxnSpPr>
            <a:cxnSpLocks noChangeShapeType="1"/>
          </p:cNvCxnSpPr>
          <p:nvPr/>
        </p:nvCxnSpPr>
        <p:spPr bwMode="auto">
          <a:xfrm>
            <a:off x="5562600" y="2362200"/>
            <a:ext cx="1219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1540" name="AutoShape 36"/>
          <p:cNvCxnSpPr>
            <a:cxnSpLocks noChangeShapeType="1"/>
            <a:stCxn id="21515" idx="2"/>
            <a:endCxn id="21528" idx="0"/>
          </p:cNvCxnSpPr>
          <p:nvPr/>
        </p:nvCxnSpPr>
        <p:spPr bwMode="auto">
          <a:xfrm>
            <a:off x="7559675" y="33528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1541" name="AutoShape 37"/>
          <p:cNvCxnSpPr>
            <a:cxnSpLocks noChangeShapeType="1"/>
            <a:stCxn id="21528" idx="2"/>
            <a:endCxn id="21529" idx="0"/>
          </p:cNvCxnSpPr>
          <p:nvPr/>
        </p:nvCxnSpPr>
        <p:spPr bwMode="auto">
          <a:xfrm>
            <a:off x="7559675" y="39624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1542" name="AutoShape 38"/>
          <p:cNvCxnSpPr>
            <a:cxnSpLocks noChangeShapeType="1"/>
            <a:stCxn id="21522" idx="1"/>
            <a:endCxn id="21526" idx="0"/>
          </p:cNvCxnSpPr>
          <p:nvPr/>
        </p:nvCxnSpPr>
        <p:spPr bwMode="auto">
          <a:xfrm rot="10800000" flipV="1">
            <a:off x="808038" y="5105400"/>
            <a:ext cx="563562" cy="26828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1543" name="AutoShape 39"/>
          <p:cNvCxnSpPr>
            <a:cxnSpLocks noChangeShapeType="1"/>
            <a:stCxn id="21522" idx="3"/>
            <a:endCxn id="21527" idx="0"/>
          </p:cNvCxnSpPr>
          <p:nvPr/>
        </p:nvCxnSpPr>
        <p:spPr bwMode="auto">
          <a:xfrm>
            <a:off x="2743200" y="5105400"/>
            <a:ext cx="503238" cy="3508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1544" name="AutoShape 40"/>
          <p:cNvCxnSpPr>
            <a:cxnSpLocks noChangeShapeType="1"/>
            <a:stCxn id="21522" idx="2"/>
            <a:endCxn id="21523" idx="0"/>
          </p:cNvCxnSpPr>
          <p:nvPr/>
        </p:nvCxnSpPr>
        <p:spPr bwMode="auto">
          <a:xfrm rot="5400000">
            <a:off x="1089819" y="5052219"/>
            <a:ext cx="685800" cy="1249362"/>
          </a:xfrm>
          <a:prstGeom prst="bentConnector3">
            <a:avLst>
              <a:gd name="adj1" fmla="val 7291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1545" name="AutoShape 41"/>
          <p:cNvCxnSpPr>
            <a:cxnSpLocks noChangeShapeType="1"/>
            <a:stCxn id="21510" idx="2"/>
            <a:endCxn id="21511" idx="0"/>
          </p:cNvCxnSpPr>
          <p:nvPr/>
        </p:nvCxnSpPr>
        <p:spPr bwMode="auto">
          <a:xfrm>
            <a:off x="4572000" y="19050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1546" name="AutoShape 42"/>
          <p:cNvCxnSpPr>
            <a:cxnSpLocks noChangeShapeType="1"/>
            <a:stCxn id="21514" idx="2"/>
            <a:endCxn id="21516" idx="0"/>
          </p:cNvCxnSpPr>
          <p:nvPr/>
        </p:nvCxnSpPr>
        <p:spPr bwMode="auto">
          <a:xfrm>
            <a:off x="4570413" y="3352800"/>
            <a:ext cx="1587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1547" name="AutoShape 43"/>
          <p:cNvCxnSpPr>
            <a:cxnSpLocks noChangeShapeType="1"/>
            <a:stCxn id="21516" idx="2"/>
            <a:endCxn id="21517" idx="0"/>
          </p:cNvCxnSpPr>
          <p:nvPr/>
        </p:nvCxnSpPr>
        <p:spPr bwMode="auto">
          <a:xfrm>
            <a:off x="4572000" y="39624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1548" name="AutoShape 44"/>
          <p:cNvCxnSpPr>
            <a:cxnSpLocks noChangeShapeType="1"/>
          </p:cNvCxnSpPr>
          <p:nvPr/>
        </p:nvCxnSpPr>
        <p:spPr bwMode="auto">
          <a:xfrm flipV="1">
            <a:off x="5257800" y="3124200"/>
            <a:ext cx="106363" cy="1981200"/>
          </a:xfrm>
          <a:prstGeom prst="bentConnector3">
            <a:avLst>
              <a:gd name="adj1" fmla="val 31492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1549" name="Rectangle 45"/>
          <p:cNvSpPr>
            <a:spLocks noChangeArrowheads="1"/>
          </p:cNvSpPr>
          <p:nvPr/>
        </p:nvSpPr>
        <p:spPr bwMode="auto">
          <a:xfrm>
            <a:off x="3005138" y="2819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1550" name="AutoShape 46"/>
          <p:cNvCxnSpPr>
            <a:cxnSpLocks noChangeShapeType="1"/>
            <a:stCxn id="21513" idx="3"/>
            <a:endCxn id="21514" idx="1"/>
          </p:cNvCxnSpPr>
          <p:nvPr/>
        </p:nvCxnSpPr>
        <p:spPr bwMode="auto">
          <a:xfrm>
            <a:off x="2468563" y="3124200"/>
            <a:ext cx="1323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1551" name="AutoShape 47"/>
          <p:cNvCxnSpPr>
            <a:cxnSpLocks noChangeShapeType="1"/>
          </p:cNvCxnSpPr>
          <p:nvPr/>
        </p:nvCxnSpPr>
        <p:spPr bwMode="auto">
          <a:xfrm rot="10800000" flipV="1">
            <a:off x="1676400" y="3124200"/>
            <a:ext cx="5089525" cy="228600"/>
          </a:xfrm>
          <a:prstGeom prst="bentConnector4">
            <a:avLst>
              <a:gd name="adj1" fmla="val 17403"/>
              <a:gd name="adj2" fmla="val 131245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1552" name="AutoShape 48"/>
          <p:cNvCxnSpPr>
            <a:cxnSpLocks noChangeShapeType="1"/>
            <a:stCxn id="21522" idx="2"/>
            <a:endCxn id="21525" idx="0"/>
          </p:cNvCxnSpPr>
          <p:nvPr/>
        </p:nvCxnSpPr>
        <p:spPr bwMode="auto">
          <a:xfrm rot="16200000" flipH="1">
            <a:off x="2309019" y="5082381"/>
            <a:ext cx="685800" cy="1189038"/>
          </a:xfrm>
          <a:prstGeom prst="bentConnector3">
            <a:avLst>
              <a:gd name="adj1" fmla="val 7291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1553" name="AutoShape 49"/>
          <p:cNvCxnSpPr>
            <a:cxnSpLocks noChangeShapeType="1"/>
            <a:stCxn id="21522" idx="2"/>
            <a:endCxn id="21524" idx="0"/>
          </p:cNvCxnSpPr>
          <p:nvPr/>
        </p:nvCxnSpPr>
        <p:spPr bwMode="auto">
          <a:xfrm flipH="1">
            <a:off x="2055813" y="5334000"/>
            <a:ext cx="1587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1554" name="AutoShape 50"/>
          <p:cNvCxnSpPr>
            <a:cxnSpLocks noChangeShapeType="1"/>
            <a:stCxn id="21519" idx="2"/>
            <a:endCxn id="21521" idx="0"/>
          </p:cNvCxnSpPr>
          <p:nvPr/>
        </p:nvCxnSpPr>
        <p:spPr bwMode="auto">
          <a:xfrm rot="5400000">
            <a:off x="1226344" y="3726656"/>
            <a:ext cx="228600" cy="7000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1555" name="AutoShape 51"/>
          <p:cNvCxnSpPr>
            <a:cxnSpLocks noChangeShapeType="1"/>
            <a:stCxn id="21519" idx="2"/>
            <a:endCxn id="21520" idx="0"/>
          </p:cNvCxnSpPr>
          <p:nvPr/>
        </p:nvCxnSpPr>
        <p:spPr bwMode="auto">
          <a:xfrm rot="16200000" flipH="1">
            <a:off x="2255044" y="3398044"/>
            <a:ext cx="228600" cy="135731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1556" name="AutoShape 52"/>
          <p:cNvCxnSpPr>
            <a:cxnSpLocks noChangeShapeType="1"/>
          </p:cNvCxnSpPr>
          <p:nvPr/>
        </p:nvCxnSpPr>
        <p:spPr bwMode="auto">
          <a:xfrm>
            <a:off x="5334000" y="3124200"/>
            <a:ext cx="1435100" cy="0"/>
          </a:xfrm>
          <a:prstGeom prst="straightConnector1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1557" name="Rectangle 53"/>
          <p:cNvSpPr>
            <a:spLocks noChangeArrowheads="1"/>
          </p:cNvSpPr>
          <p:nvPr/>
        </p:nvSpPr>
        <p:spPr bwMode="auto">
          <a:xfrm>
            <a:off x="6629400" y="2133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558" name="Rectangle 54"/>
          <p:cNvSpPr>
            <a:spLocks noChangeArrowheads="1"/>
          </p:cNvSpPr>
          <p:nvPr/>
        </p:nvSpPr>
        <p:spPr bwMode="auto">
          <a:xfrm>
            <a:off x="685800" y="5029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155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63" y="0"/>
            <a:ext cx="12144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4493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 txBox="1">
            <a:spLocks noChangeArrowheads="1"/>
          </p:cNvSpPr>
          <p:nvPr/>
        </p:nvSpPr>
        <p:spPr bwMode="auto">
          <a:xfrm>
            <a:off x="0" y="4763"/>
            <a:ext cx="9144000" cy="1066800"/>
          </a:xfrm>
          <a:prstGeom prst="rect">
            <a:avLst/>
          </a:prstGeom>
          <a:solidFill>
            <a:srgbClr val="E97F29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301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Franklin Gothic Medium" pitchFamily="34" charset="0"/>
              </a:rPr>
              <a:t>  </a:t>
            </a:r>
          </a:p>
        </p:txBody>
      </p:sp>
      <p:pic>
        <p:nvPicPr>
          <p:cNvPr id="2253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63" y="0"/>
            <a:ext cx="12144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itle 1"/>
          <p:cNvSpPr txBox="1">
            <a:spLocks/>
          </p:cNvSpPr>
          <p:nvPr/>
        </p:nvSpPr>
        <p:spPr bwMode="auto">
          <a:xfrm>
            <a:off x="76200" y="114300"/>
            <a:ext cx="7772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FFFFFF"/>
                </a:solidFill>
                <a:latin typeface="Futura"/>
                <a:cs typeface="Andalus" pitchFamily="18" charset="-78"/>
              </a:rPr>
              <a:t>Non-Financial </a:t>
            </a:r>
            <a:r>
              <a:rPr lang="en-US" sz="4000" dirty="0" smtClean="0">
                <a:solidFill>
                  <a:srgbClr val="FFFFFF"/>
                </a:solidFill>
                <a:latin typeface="Futura"/>
                <a:cs typeface="Andalus" pitchFamily="18" charset="-78"/>
              </a:rPr>
              <a:t>Services</a:t>
            </a:r>
            <a:endParaRPr lang="en-US" sz="4000" dirty="0">
              <a:solidFill>
                <a:srgbClr val="FFFFFF"/>
              </a:solidFill>
              <a:latin typeface="Futura"/>
              <a:cs typeface="Andalus" pitchFamily="18" charset="-78"/>
            </a:endParaRPr>
          </a:p>
        </p:txBody>
      </p:sp>
      <p:sp>
        <p:nvSpPr>
          <p:cNvPr id="22533" name="Title 1"/>
          <p:cNvSpPr txBox="1">
            <a:spLocks/>
          </p:cNvSpPr>
          <p:nvPr/>
        </p:nvSpPr>
        <p:spPr bwMode="auto">
          <a:xfrm>
            <a:off x="838200" y="1524000"/>
            <a:ext cx="7772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</a:pPr>
            <a:r>
              <a:rPr lang="en-US" sz="2600" b="1" dirty="0">
                <a:solidFill>
                  <a:srgbClr val="428E1E"/>
                </a:solidFill>
                <a:latin typeface="Futura"/>
              </a:rPr>
              <a:t>Community Empowerment and Enrichment Program 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sz="2600" b="1" dirty="0">
                <a:solidFill>
                  <a:srgbClr val="428E1E"/>
                </a:solidFill>
                <a:latin typeface="Futura"/>
              </a:rPr>
              <a:t>Financial Literacy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sz="2600" b="1" dirty="0">
                <a:solidFill>
                  <a:srgbClr val="428E1E"/>
                </a:solidFill>
                <a:latin typeface="Futura"/>
              </a:rPr>
              <a:t>Enterprise Development 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sz="2600" b="1" dirty="0">
                <a:solidFill>
                  <a:srgbClr val="428E1E"/>
                </a:solidFill>
                <a:latin typeface="Futura"/>
              </a:rPr>
              <a:t>Let her Live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sz="2600" b="1" dirty="0">
                <a:solidFill>
                  <a:srgbClr val="428E1E"/>
                </a:solidFill>
                <a:latin typeface="Futura"/>
              </a:rPr>
              <a:t>Child Health and Nutrition    </a:t>
            </a:r>
            <a:br>
              <a:rPr lang="en-US" sz="2600" b="1" dirty="0">
                <a:solidFill>
                  <a:srgbClr val="428E1E"/>
                </a:solidFill>
                <a:latin typeface="Futura"/>
              </a:rPr>
            </a:br>
            <a:endParaRPr lang="en-US" sz="2600" b="1" dirty="0">
              <a:solidFill>
                <a:srgbClr val="428E1E"/>
              </a:solidFill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795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 txBox="1">
            <a:spLocks noChangeArrowheads="1"/>
          </p:cNvSpPr>
          <p:nvPr/>
        </p:nvSpPr>
        <p:spPr bwMode="auto">
          <a:xfrm>
            <a:off x="0" y="4763"/>
            <a:ext cx="9144000" cy="1066800"/>
          </a:xfrm>
          <a:prstGeom prst="rect">
            <a:avLst/>
          </a:prstGeom>
          <a:solidFill>
            <a:srgbClr val="E97F29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301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Franklin Gothic Medium" pitchFamily="34" charset="0"/>
              </a:rPr>
              <a:t>  </a:t>
            </a:r>
          </a:p>
        </p:txBody>
      </p:sp>
      <p:pic>
        <p:nvPicPr>
          <p:cNvPr id="2253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63" y="0"/>
            <a:ext cx="12144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itle 1"/>
          <p:cNvSpPr txBox="1">
            <a:spLocks/>
          </p:cNvSpPr>
          <p:nvPr/>
        </p:nvSpPr>
        <p:spPr bwMode="auto">
          <a:xfrm>
            <a:off x="76200" y="114300"/>
            <a:ext cx="7772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FFFFFF"/>
                </a:solidFill>
                <a:latin typeface="Futura"/>
                <a:cs typeface="Andalus" pitchFamily="18" charset="-78"/>
              </a:rPr>
              <a:t>Urgent Tasks @ Hand</a:t>
            </a:r>
            <a:endParaRPr lang="en-US" sz="3600" dirty="0">
              <a:solidFill>
                <a:srgbClr val="FFFFFF"/>
              </a:solidFill>
              <a:latin typeface="Futura"/>
              <a:cs typeface="Andalus" pitchFamily="18" charset="-78"/>
            </a:endParaRPr>
          </a:p>
        </p:txBody>
      </p:sp>
      <p:sp>
        <p:nvSpPr>
          <p:cNvPr id="22533" name="Title 1"/>
          <p:cNvSpPr txBox="1">
            <a:spLocks/>
          </p:cNvSpPr>
          <p:nvPr/>
        </p:nvSpPr>
        <p:spPr bwMode="auto">
          <a:xfrm>
            <a:off x="228600" y="1371600"/>
            <a:ext cx="868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</a:pPr>
            <a:r>
              <a:rPr lang="en-US" sz="2600" dirty="0" smtClean="0">
                <a:solidFill>
                  <a:srgbClr val="428E1E"/>
                </a:solidFill>
                <a:latin typeface="Futura"/>
              </a:rPr>
              <a:t>Attract and retain suitably qualified and trained human resources 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sz="2600" dirty="0" smtClean="0">
                <a:solidFill>
                  <a:srgbClr val="428E1E"/>
                </a:solidFill>
                <a:latin typeface="Futura"/>
              </a:rPr>
              <a:t>Deploy efficient IT solutions that facilitate efficient operations and mitigate inherent operating risks to the extent possible 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sz="2600" dirty="0" smtClean="0">
                <a:solidFill>
                  <a:srgbClr val="428E1E"/>
                </a:solidFill>
                <a:latin typeface="Futura"/>
              </a:rPr>
              <a:t>Equity for microfinance operations 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sz="2600" dirty="0" smtClean="0">
                <a:solidFill>
                  <a:srgbClr val="428E1E"/>
                </a:solidFill>
                <a:latin typeface="Futura"/>
              </a:rPr>
              <a:t>Grant funding for other community transformational services; e.g. </a:t>
            </a:r>
            <a:r>
              <a:rPr lang="en-US" sz="2600" dirty="0">
                <a:solidFill>
                  <a:srgbClr val="428E1E"/>
                </a:solidFill>
                <a:latin typeface="Futura"/>
              </a:rPr>
              <a:t>H</a:t>
            </a:r>
            <a:r>
              <a:rPr lang="en-US" sz="2600" dirty="0" smtClean="0">
                <a:solidFill>
                  <a:srgbClr val="428E1E"/>
                </a:solidFill>
                <a:latin typeface="Futura"/>
              </a:rPr>
              <a:t>ealth Financing, Financial and value education, community against female feticide, Child Nutrition, Enterprise and skill development resource center          </a:t>
            </a:r>
            <a:endParaRPr lang="en-US" sz="2600" dirty="0">
              <a:solidFill>
                <a:srgbClr val="428E1E"/>
              </a:solidFill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87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 txBox="1">
            <a:spLocks noChangeArrowheads="1"/>
          </p:cNvSpPr>
          <p:nvPr/>
        </p:nvSpPr>
        <p:spPr bwMode="auto">
          <a:xfrm>
            <a:off x="0" y="4763"/>
            <a:ext cx="9144000" cy="1066800"/>
          </a:xfrm>
          <a:prstGeom prst="rect">
            <a:avLst/>
          </a:prstGeom>
          <a:solidFill>
            <a:srgbClr val="E97F29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301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Franklin Gothic Medium" pitchFamily="34" charset="0"/>
              </a:rPr>
              <a:t>  </a:t>
            </a:r>
          </a:p>
        </p:txBody>
      </p:sp>
      <p:pic>
        <p:nvPicPr>
          <p:cNvPr id="2253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63" y="0"/>
            <a:ext cx="12144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itle 1"/>
          <p:cNvSpPr txBox="1">
            <a:spLocks/>
          </p:cNvSpPr>
          <p:nvPr/>
        </p:nvSpPr>
        <p:spPr bwMode="auto">
          <a:xfrm>
            <a:off x="76200" y="114300"/>
            <a:ext cx="7772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rgbClr val="FFFFFF"/>
                </a:solidFill>
                <a:latin typeface="Futura"/>
                <a:cs typeface="Andalus" pitchFamily="18" charset="-78"/>
              </a:rPr>
              <a:t>Where have we reached</a:t>
            </a:r>
            <a:endParaRPr lang="en-US" sz="4000" dirty="0">
              <a:solidFill>
                <a:srgbClr val="FFFFFF"/>
              </a:solidFill>
              <a:latin typeface="Futura"/>
              <a:cs typeface="Andalus" pitchFamily="18" charset="-78"/>
            </a:endParaRPr>
          </a:p>
        </p:txBody>
      </p:sp>
      <p:sp>
        <p:nvSpPr>
          <p:cNvPr id="22533" name="Title 1"/>
          <p:cNvSpPr txBox="1">
            <a:spLocks/>
          </p:cNvSpPr>
          <p:nvPr/>
        </p:nvSpPr>
        <p:spPr bwMode="auto">
          <a:xfrm>
            <a:off x="304799" y="1066800"/>
            <a:ext cx="8231981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Families  are Redeemed from </a:t>
            </a:r>
            <a:r>
              <a:rPr lang="en-US" sz="2600" b="1" dirty="0">
                <a:solidFill>
                  <a:srgbClr val="428E1E"/>
                </a:solidFill>
                <a:latin typeface="Futura"/>
              </a:rPr>
              <a:t>d</a:t>
            </a: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ebt trap</a:t>
            </a:r>
            <a:endParaRPr lang="en-US" sz="2600" b="1" dirty="0">
              <a:solidFill>
                <a:srgbClr val="428E1E"/>
              </a:solidFill>
              <a:latin typeface="Futura"/>
            </a:endParaRPr>
          </a:p>
          <a:p>
            <a:pPr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People  have an Identity</a:t>
            </a:r>
          </a:p>
          <a:p>
            <a:pPr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Sustainable businesses are built</a:t>
            </a:r>
          </a:p>
          <a:p>
            <a:pPr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People have safe homes</a:t>
            </a:r>
            <a:endParaRPr lang="en-US" sz="2600" b="1" dirty="0">
              <a:solidFill>
                <a:srgbClr val="428E1E"/>
              </a:solidFill>
              <a:latin typeface="Futura"/>
            </a:endParaRPr>
          </a:p>
          <a:p>
            <a:pPr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Families stay together</a:t>
            </a:r>
            <a:endParaRPr lang="en-US" sz="2600" b="1" dirty="0">
              <a:solidFill>
                <a:srgbClr val="428E1E"/>
              </a:solidFill>
              <a:latin typeface="Futura"/>
            </a:endParaRPr>
          </a:p>
          <a:p>
            <a:pPr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Children are safer</a:t>
            </a:r>
          </a:p>
          <a:p>
            <a:pPr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Children go to school</a:t>
            </a:r>
            <a:endParaRPr lang="en-US" sz="2600" b="1" dirty="0">
              <a:solidFill>
                <a:srgbClr val="428E1E"/>
              </a:solidFill>
              <a:latin typeface="Futura"/>
            </a:endParaRPr>
          </a:p>
          <a:p>
            <a:pPr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Communities are built</a:t>
            </a:r>
          </a:p>
          <a:p>
            <a:pPr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Transformation is under way</a:t>
            </a:r>
            <a:endParaRPr lang="en-US" sz="2600" b="1" dirty="0">
              <a:solidFill>
                <a:srgbClr val="428E1E"/>
              </a:solidFill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56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E97F29"/>
          </a:solidFill>
        </p:spPr>
        <p:txBody>
          <a:bodyPr/>
          <a:lstStyle/>
          <a:p>
            <a:pPr marL="230188" algn="l" eaLnBrk="1" hangingPunct="1"/>
            <a:r>
              <a:rPr lang="en-US" sz="3600" dirty="0" smtClean="0">
                <a:solidFill>
                  <a:schemeClr val="bg1"/>
                </a:solidFill>
                <a:latin typeface="Futura"/>
              </a:rPr>
              <a:t>Challenges</a:t>
            </a:r>
            <a:endParaRPr lang="en-US" dirty="0" smtClean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562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3000" dirty="0" smtClean="0">
                <a:solidFill>
                  <a:srgbClr val="09138A"/>
                </a:solidFill>
                <a:latin typeface="Futura"/>
              </a:rPr>
              <a:t>	</a:t>
            </a:r>
            <a:r>
              <a:rPr lang="en-US" sz="2600" dirty="0" smtClean="0">
                <a:solidFill>
                  <a:srgbClr val="09138A"/>
                </a:solidFill>
                <a:latin typeface="Futura"/>
              </a:rPr>
              <a:t>We are Prepared to Face the Following Challenges:</a:t>
            </a:r>
            <a:r>
              <a:rPr lang="en-US" sz="3000" dirty="0" smtClean="0">
                <a:solidFill>
                  <a:srgbClr val="09138A"/>
                </a:solidFill>
                <a:latin typeface="Futura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b="1" dirty="0" smtClean="0">
                <a:solidFill>
                  <a:srgbClr val="428E1E"/>
                </a:solidFill>
                <a:latin typeface="Futura"/>
              </a:rPr>
              <a:t>Ability to access loan funds at a reasonably low rates of interest &amp; raise equity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b="1" dirty="0" smtClean="0">
                <a:solidFill>
                  <a:srgbClr val="428E1E"/>
                </a:solidFill>
                <a:latin typeface="Futura"/>
              </a:rPr>
              <a:t>Ability to expand the geographical &amp; demographic reach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b="1" dirty="0" smtClean="0">
                <a:solidFill>
                  <a:srgbClr val="428E1E"/>
                </a:solidFill>
                <a:latin typeface="Futura"/>
              </a:rPr>
              <a:t>Ability to devise &amp; provide wider range of financial products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b="1" dirty="0" smtClean="0">
                <a:solidFill>
                  <a:srgbClr val="428E1E"/>
                </a:solidFill>
                <a:latin typeface="Futura"/>
              </a:rPr>
              <a:t>Ability to attract and retain professional and committed human resources. i.e. Ability to enhance efficiency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b="1" dirty="0" smtClean="0">
                <a:solidFill>
                  <a:srgbClr val="428E1E"/>
                </a:solidFill>
                <a:latin typeface="Futura"/>
              </a:rPr>
              <a:t>Ability to innovate in the midst </a:t>
            </a:r>
            <a:r>
              <a:rPr lang="en-US" sz="2400" b="1" smtClean="0">
                <a:solidFill>
                  <a:srgbClr val="428E1E"/>
                </a:solidFill>
                <a:latin typeface="Futura"/>
              </a:rPr>
              <a:t>of enhanced political risks and depressed global economic outlook</a:t>
            </a:r>
            <a:endParaRPr lang="en-US" sz="2400" b="1" dirty="0" smtClean="0">
              <a:solidFill>
                <a:srgbClr val="428E1E"/>
              </a:solidFill>
              <a:latin typeface="Futura"/>
            </a:endParaRPr>
          </a:p>
          <a:p>
            <a:pPr lvl="1" eaLnBrk="1" hangingPunct="1">
              <a:lnSpc>
                <a:spcPct val="110000"/>
              </a:lnSpc>
              <a:buFontTx/>
              <a:buNone/>
            </a:pPr>
            <a:endParaRPr lang="en-US" sz="2000" b="1" dirty="0" smtClean="0">
              <a:solidFill>
                <a:srgbClr val="DF2925"/>
              </a:solidFill>
              <a:latin typeface="Futura"/>
            </a:endParaRP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9525">
            <a:solidFill>
              <a:srgbClr val="E97F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63" y="0"/>
            <a:ext cx="12144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8266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65237"/>
            <a:ext cx="82296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Beena</a:t>
            </a:r>
            <a:r>
              <a:rPr lang="en-US" sz="2400" dirty="0" smtClean="0"/>
              <a:t> with her husband have build family business , they work together and they live together </a:t>
            </a:r>
            <a:endParaRPr lang="en-US" sz="2400" dirty="0"/>
          </a:p>
        </p:txBody>
      </p:sp>
      <p:pic>
        <p:nvPicPr>
          <p:cNvPr id="2050" name="Picture 2" descr="C:\Users\DELL\Pictures\Shikhar community and clients\Client Photograph\Beena &amp; Mahe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3246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929563" cy="1143000"/>
          </a:xfrm>
          <a:solidFill>
            <a:srgbClr val="E97F29"/>
          </a:solidFill>
        </p:spPr>
        <p:txBody>
          <a:bodyPr>
            <a:normAutofit fontScale="90000"/>
          </a:bodyPr>
          <a:lstStyle/>
          <a:p>
            <a:pPr marL="230188" algn="l" eaLnBrk="1" hangingPunct="1"/>
            <a:r>
              <a:rPr lang="en-US" sz="3600" dirty="0" smtClean="0">
                <a:solidFill>
                  <a:schemeClr val="bg1"/>
                </a:solidFill>
                <a:latin typeface="Futura"/>
              </a:rPr>
              <a:t>And we are marching on to realize the dream </a:t>
            </a:r>
            <a:endParaRPr lang="en-US" dirty="0" smtClean="0">
              <a:latin typeface="Futura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63" y="0"/>
            <a:ext cx="12144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31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It is not green vegetables cart but has brought greenery in family life. </a:t>
            </a:r>
            <a:r>
              <a:rPr lang="en-US" sz="2400" dirty="0" err="1" smtClean="0"/>
              <a:t>Champa</a:t>
            </a:r>
            <a:r>
              <a:rPr lang="en-US" sz="2400" dirty="0" smtClean="0"/>
              <a:t> Devi from domestic help to an entrepreneur.    </a:t>
            </a:r>
            <a:endParaRPr lang="en-US" sz="24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929563" cy="1143000"/>
          </a:xfrm>
          <a:solidFill>
            <a:srgbClr val="E97F29"/>
          </a:solidFill>
        </p:spPr>
        <p:txBody>
          <a:bodyPr>
            <a:normAutofit fontScale="90000"/>
          </a:bodyPr>
          <a:lstStyle/>
          <a:p>
            <a:pPr marL="230188" algn="l" eaLnBrk="1" hangingPunct="1"/>
            <a:r>
              <a:rPr lang="en-US" sz="3600" dirty="0" smtClean="0">
                <a:solidFill>
                  <a:schemeClr val="bg1"/>
                </a:solidFill>
                <a:latin typeface="Futura"/>
              </a:rPr>
              <a:t>And we are marching on to realize the dream …………………</a:t>
            </a:r>
            <a:endParaRPr lang="en-US" dirty="0" smtClean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63" y="0"/>
            <a:ext cx="12144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DELL\Pictures\Shikhar community and clients\Client Photograph\Champa Devi - Dayal Nag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598220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056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We are a new family and new community. Together we will change………  </a:t>
            </a:r>
            <a:endParaRPr lang="en-US" sz="24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929563" cy="1143000"/>
          </a:xfrm>
          <a:solidFill>
            <a:srgbClr val="E97F29"/>
          </a:solidFill>
        </p:spPr>
        <p:txBody>
          <a:bodyPr>
            <a:normAutofit fontScale="90000"/>
          </a:bodyPr>
          <a:lstStyle/>
          <a:p>
            <a:pPr marL="230188" algn="l" eaLnBrk="1" hangingPunct="1"/>
            <a:r>
              <a:rPr lang="en-US" sz="3600" dirty="0" smtClean="0">
                <a:solidFill>
                  <a:schemeClr val="bg1"/>
                </a:solidFill>
                <a:latin typeface="Futura"/>
              </a:rPr>
              <a:t>And we are marching on to realize the dream …………………</a:t>
            </a:r>
            <a:endParaRPr lang="en-US" dirty="0" smtClean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63" y="0"/>
            <a:ext cx="12144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DELL\Pictures\Shikhar community and clients\Client Photograph\DSCN38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1" y="2209800"/>
            <a:ext cx="664028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521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 am a business woman ………..</a:t>
            </a:r>
            <a:endParaRPr lang="en-US" sz="24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929563" cy="1143000"/>
          </a:xfrm>
          <a:solidFill>
            <a:srgbClr val="E97F29"/>
          </a:solidFill>
        </p:spPr>
        <p:txBody>
          <a:bodyPr>
            <a:normAutofit fontScale="90000"/>
          </a:bodyPr>
          <a:lstStyle/>
          <a:p>
            <a:pPr marL="230188" algn="l" eaLnBrk="1" hangingPunct="1"/>
            <a:r>
              <a:rPr lang="en-US" sz="3600" dirty="0" smtClean="0">
                <a:solidFill>
                  <a:schemeClr val="bg1"/>
                </a:solidFill>
                <a:latin typeface="Futura"/>
              </a:rPr>
              <a:t>And we are marching on to realize the dream …………………</a:t>
            </a:r>
            <a:endParaRPr lang="en-US" dirty="0" smtClean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63" y="0"/>
            <a:ext cx="12144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DELL\Pictures\Shikhar community and clients\Client Photograph\DSCN4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62693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67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E97F29"/>
          </a:solidFill>
        </p:spPr>
        <p:txBody>
          <a:bodyPr/>
          <a:lstStyle/>
          <a:p>
            <a:pPr marL="230188" algn="l"/>
            <a:r>
              <a:rPr lang="en-US" sz="3600" dirty="0" smtClean="0">
                <a:solidFill>
                  <a:schemeClr val="bg1"/>
                </a:solidFill>
                <a:latin typeface="Futura"/>
              </a:rPr>
              <a:t>…. </a:t>
            </a:r>
            <a:r>
              <a:rPr lang="en-US" sz="3600" dirty="0">
                <a:solidFill>
                  <a:schemeClr val="bg1"/>
                </a:solidFill>
                <a:latin typeface="Futura"/>
              </a:rPr>
              <a:t>Reality we work in </a:t>
            </a:r>
            <a:endParaRPr lang="en-US" dirty="0" smtClean="0">
              <a:solidFill>
                <a:schemeClr val="bg1"/>
              </a:solidFill>
              <a:latin typeface="Futura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562600"/>
          </a:xfrm>
        </p:spPr>
        <p:txBody>
          <a:bodyPr>
            <a:normAutofit lnSpcReduction="10000"/>
          </a:bodyPr>
          <a:lstStyle/>
          <a:p>
            <a:pPr marL="457200" eaLnBrk="1" hangingPunct="1">
              <a:lnSpc>
                <a:spcPct val="110000"/>
              </a:lnSpc>
              <a:buFontTx/>
              <a:buNone/>
            </a:pPr>
            <a:r>
              <a:rPr lang="en-US" sz="2600" b="1" dirty="0" smtClean="0">
                <a:solidFill>
                  <a:srgbClr val="09138A"/>
                </a:solidFill>
                <a:latin typeface="Futura"/>
              </a:rPr>
              <a:t>Our clients -</a:t>
            </a:r>
          </a:p>
          <a:p>
            <a:pPr marL="457200">
              <a:lnSpc>
                <a:spcPct val="110000"/>
              </a:lnSpc>
            </a:pP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Have </a:t>
            </a:r>
            <a:r>
              <a:rPr lang="en-US" sz="2600" b="1" dirty="0">
                <a:solidFill>
                  <a:srgbClr val="428E1E"/>
                </a:solidFill>
                <a:latin typeface="Futura"/>
              </a:rPr>
              <a:t>disintegrated and debt </a:t>
            </a: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trapped family</a:t>
            </a:r>
          </a:p>
          <a:p>
            <a:pPr marL="457200">
              <a:lnSpc>
                <a:spcPct val="110000"/>
              </a:lnSpc>
            </a:pP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Land less, shelter less and tenants </a:t>
            </a:r>
          </a:p>
          <a:p>
            <a:pPr marL="457200">
              <a:lnSpc>
                <a:spcPct val="110000"/>
              </a:lnSpc>
            </a:pP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No credibility and have no access of services </a:t>
            </a:r>
          </a:p>
          <a:p>
            <a:pPr marL="457200">
              <a:lnSpc>
                <a:spcPct val="110000"/>
              </a:lnSpc>
            </a:pP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Without  Social Capital and no community </a:t>
            </a:r>
          </a:p>
          <a:p>
            <a:pPr marL="457200">
              <a:lnSpc>
                <a:spcPct val="110000"/>
              </a:lnSpc>
            </a:pP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No or weak identity </a:t>
            </a:r>
          </a:p>
          <a:p>
            <a:pPr marL="457200">
              <a:lnSpc>
                <a:spcPct val="110000"/>
              </a:lnSpc>
            </a:pP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No or little skills but more opportunities</a:t>
            </a:r>
          </a:p>
          <a:p>
            <a:pPr marL="457200">
              <a:lnSpc>
                <a:spcPct val="110000"/>
              </a:lnSpc>
            </a:pP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High cost of living </a:t>
            </a:r>
          </a:p>
          <a:p>
            <a:pPr marL="457200">
              <a:lnSpc>
                <a:spcPct val="110000"/>
              </a:lnSpc>
            </a:pP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Debt Trapped ( 60%-800% Annual)</a:t>
            </a:r>
          </a:p>
          <a:p>
            <a:pPr marL="457200">
              <a:lnSpc>
                <a:spcPct val="110000"/>
              </a:lnSpc>
            </a:pP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Rampant Child Abuse </a:t>
            </a:r>
          </a:p>
          <a:p>
            <a:pPr marL="457200">
              <a:lnSpc>
                <a:spcPct val="110000"/>
              </a:lnSpc>
            </a:pP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Sexual exploitation   </a:t>
            </a:r>
          </a:p>
          <a:p>
            <a:pPr marL="457200">
              <a:lnSpc>
                <a:spcPct val="110000"/>
              </a:lnSpc>
            </a:pPr>
            <a:endParaRPr lang="en-US" sz="2600" b="1" dirty="0" smtClean="0">
              <a:solidFill>
                <a:srgbClr val="428E1E"/>
              </a:solidFill>
              <a:latin typeface="Futura"/>
            </a:endParaRPr>
          </a:p>
          <a:p>
            <a:pPr marL="457200">
              <a:lnSpc>
                <a:spcPct val="110000"/>
              </a:lnSpc>
            </a:pPr>
            <a:endParaRPr lang="en-US" sz="2600" b="1" dirty="0">
              <a:solidFill>
                <a:srgbClr val="428E1E"/>
              </a:solidFill>
              <a:latin typeface="Futura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9525">
            <a:solidFill>
              <a:srgbClr val="E97F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63" y="0"/>
            <a:ext cx="12144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5430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07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07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 am a job creator ……….. </a:t>
            </a:r>
            <a:r>
              <a:rPr lang="en-US" sz="2400" dirty="0" err="1" smtClean="0"/>
              <a:t>Pushpa</a:t>
            </a:r>
            <a:r>
              <a:rPr lang="en-US" sz="2400" dirty="0" smtClean="0"/>
              <a:t> from </a:t>
            </a:r>
            <a:r>
              <a:rPr lang="en-US" sz="2400" dirty="0" err="1" smtClean="0"/>
              <a:t>Dayal</a:t>
            </a:r>
            <a:r>
              <a:rPr lang="en-US" sz="2400" dirty="0" smtClean="0"/>
              <a:t> Nagar </a:t>
            </a:r>
            <a:endParaRPr lang="en-US" sz="24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929563" cy="1143000"/>
          </a:xfrm>
          <a:solidFill>
            <a:srgbClr val="E97F29"/>
          </a:solidFill>
        </p:spPr>
        <p:txBody>
          <a:bodyPr>
            <a:normAutofit fontScale="90000"/>
          </a:bodyPr>
          <a:lstStyle/>
          <a:p>
            <a:pPr marL="230188" algn="l" eaLnBrk="1" hangingPunct="1"/>
            <a:r>
              <a:rPr lang="en-US" sz="3600" dirty="0" smtClean="0">
                <a:solidFill>
                  <a:schemeClr val="bg1"/>
                </a:solidFill>
                <a:latin typeface="Futura"/>
              </a:rPr>
              <a:t>And we are marching on to realize the dream …………………</a:t>
            </a:r>
            <a:endParaRPr lang="en-US" dirty="0" smtClean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63" y="0"/>
            <a:ext cx="12144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Users\DELL\Pictures\Shikhar community and clients\Client Photograph\DSCN43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769608" cy="507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9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We do it together……</a:t>
            </a:r>
            <a:r>
              <a:rPr lang="en-US" sz="2400" dirty="0" err="1" smtClean="0"/>
              <a:t>Kavita</a:t>
            </a:r>
            <a:r>
              <a:rPr lang="en-US" sz="2400" dirty="0" smtClean="0"/>
              <a:t> and Sanjay  </a:t>
            </a:r>
            <a:endParaRPr lang="en-US" sz="24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929563" cy="1143000"/>
          </a:xfrm>
          <a:solidFill>
            <a:srgbClr val="E97F29"/>
          </a:solidFill>
        </p:spPr>
        <p:txBody>
          <a:bodyPr>
            <a:normAutofit fontScale="90000"/>
          </a:bodyPr>
          <a:lstStyle/>
          <a:p>
            <a:pPr marL="230188" algn="l" eaLnBrk="1" hangingPunct="1"/>
            <a:r>
              <a:rPr lang="en-US" sz="3600" dirty="0" smtClean="0">
                <a:solidFill>
                  <a:schemeClr val="bg1"/>
                </a:solidFill>
                <a:latin typeface="Futura"/>
              </a:rPr>
              <a:t>And we are marching on to realize the dream …………………</a:t>
            </a:r>
            <a:endParaRPr lang="en-US" dirty="0" smtClean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63" y="0"/>
            <a:ext cx="12144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DELL\Pictures\Shikhar community and clients\Client Photograph\Kavita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111484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12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No more separate ……………………. </a:t>
            </a:r>
            <a:r>
              <a:rPr lang="en-US" sz="2400" dirty="0" err="1" smtClean="0"/>
              <a:t>Rukmani</a:t>
            </a:r>
            <a:r>
              <a:rPr lang="en-US" sz="2400" dirty="0" smtClean="0"/>
              <a:t> and </a:t>
            </a:r>
            <a:r>
              <a:rPr lang="en-US" sz="2400" dirty="0" err="1" smtClean="0"/>
              <a:t>Lallan</a:t>
            </a:r>
            <a:r>
              <a:rPr lang="en-US" sz="2400" dirty="0" smtClean="0"/>
              <a:t> </a:t>
            </a:r>
            <a:r>
              <a:rPr lang="en-US" sz="2400" dirty="0" err="1" smtClean="0"/>
              <a:t>Jha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929563" cy="1143000"/>
          </a:xfrm>
          <a:solidFill>
            <a:srgbClr val="E97F29"/>
          </a:solidFill>
        </p:spPr>
        <p:txBody>
          <a:bodyPr>
            <a:normAutofit fontScale="90000"/>
          </a:bodyPr>
          <a:lstStyle/>
          <a:p>
            <a:pPr marL="230188" algn="l" eaLnBrk="1" hangingPunct="1"/>
            <a:r>
              <a:rPr lang="en-US" sz="3600" dirty="0" smtClean="0">
                <a:solidFill>
                  <a:schemeClr val="bg1"/>
                </a:solidFill>
                <a:latin typeface="Futura"/>
              </a:rPr>
              <a:t>And we are marching on to realize the dream …………………</a:t>
            </a:r>
            <a:endParaRPr lang="en-US" dirty="0" smtClean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63" y="0"/>
            <a:ext cx="12144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DELL\Pictures\Shikhar community and clients\Client Photograph\Rukmani &amp; Lallan J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4999" y="1752600"/>
            <a:ext cx="525359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896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838200" y="3352800"/>
            <a:ext cx="7772400" cy="1752600"/>
          </a:xfrm>
        </p:spPr>
        <p:txBody>
          <a:bodyPr/>
          <a:lstStyle/>
          <a:p>
            <a:pPr eaLnBrk="1" hangingPunct="1"/>
            <a:r>
              <a:rPr lang="en-US" smtClean="0">
                <a:latin typeface="Andalus" pitchFamily="18" charset="-78"/>
                <a:cs typeface="Andalus" pitchFamily="18" charset="-78"/>
              </a:rPr>
              <a:t>Thank You</a:t>
            </a:r>
          </a:p>
        </p:txBody>
      </p:sp>
      <p:sp>
        <p:nvSpPr>
          <p:cNvPr id="24579" name="Rectangle 2"/>
          <p:cNvSpPr txBox="1">
            <a:spLocks noChangeArrowheads="1"/>
          </p:cNvSpPr>
          <p:nvPr/>
        </p:nvSpPr>
        <p:spPr bwMode="auto">
          <a:xfrm>
            <a:off x="0" y="4763"/>
            <a:ext cx="9144000" cy="1066800"/>
          </a:xfrm>
          <a:prstGeom prst="rect">
            <a:avLst/>
          </a:prstGeom>
          <a:solidFill>
            <a:srgbClr val="E97F29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301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bg1"/>
                </a:solidFill>
                <a:latin typeface="Franklin Gothic Medium" pitchFamily="34" charset="0"/>
              </a:rPr>
              <a:t>  </a:t>
            </a:r>
          </a:p>
        </p:txBody>
      </p:sp>
      <p:pic>
        <p:nvPicPr>
          <p:cNvPr id="2458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63" y="0"/>
            <a:ext cx="12144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79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E97F29"/>
          </a:solidFill>
        </p:spPr>
        <p:txBody>
          <a:bodyPr/>
          <a:lstStyle/>
          <a:p>
            <a:pPr marL="230188" algn="l"/>
            <a:r>
              <a:rPr lang="en-US" sz="3600" dirty="0" smtClean="0">
                <a:solidFill>
                  <a:schemeClr val="bg1"/>
                </a:solidFill>
                <a:latin typeface="Futura"/>
              </a:rPr>
              <a:t>…. Our process ……………</a:t>
            </a:r>
            <a:endParaRPr lang="en-US" dirty="0" smtClean="0">
              <a:solidFill>
                <a:schemeClr val="bg1"/>
              </a:solidFill>
              <a:latin typeface="Futura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9525">
            <a:solidFill>
              <a:srgbClr val="E97F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63" y="0"/>
            <a:ext cx="12144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3166443"/>
              </p:ext>
            </p:extLst>
          </p:nvPr>
        </p:nvGraphicFramePr>
        <p:xfrm>
          <a:off x="0" y="1524000"/>
          <a:ext cx="9067801" cy="4724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2635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E97F29"/>
          </a:solidFill>
        </p:spPr>
        <p:txBody>
          <a:bodyPr/>
          <a:lstStyle/>
          <a:p>
            <a:pPr marL="230188" algn="l" eaLnBrk="1" hangingPunct="1"/>
            <a:r>
              <a:rPr lang="en-US" sz="3600" dirty="0" smtClean="0">
                <a:solidFill>
                  <a:schemeClr val="bg1"/>
                </a:solidFill>
                <a:latin typeface="Futura"/>
              </a:rPr>
              <a:t>The Genesis</a:t>
            </a:r>
            <a:endParaRPr lang="en-US" dirty="0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562600"/>
          </a:xfrm>
        </p:spPr>
        <p:txBody>
          <a:bodyPr/>
          <a:lstStyle/>
          <a:p>
            <a:pPr marL="457200" eaLnBrk="1" hangingPunct="1">
              <a:lnSpc>
                <a:spcPct val="110000"/>
              </a:lnSpc>
              <a:buFontTx/>
              <a:buNone/>
            </a:pPr>
            <a:r>
              <a:rPr lang="en-US" sz="2200" dirty="0" smtClean="0">
                <a:solidFill>
                  <a:srgbClr val="09138A"/>
                </a:solidFill>
                <a:latin typeface="Futura"/>
              </a:rPr>
              <a:t>	</a:t>
            </a:r>
            <a:r>
              <a:rPr lang="en-US" sz="2600" dirty="0" smtClean="0">
                <a:solidFill>
                  <a:srgbClr val="09138A"/>
                </a:solidFill>
                <a:latin typeface="Futura"/>
              </a:rPr>
              <a:t>Satya, </a:t>
            </a:r>
            <a:r>
              <a:rPr lang="en-US" sz="2600" dirty="0" err="1" smtClean="0">
                <a:solidFill>
                  <a:srgbClr val="09138A"/>
                </a:solidFill>
                <a:latin typeface="Futura"/>
              </a:rPr>
              <a:t>Vinoy</a:t>
            </a:r>
            <a:r>
              <a:rPr lang="en-US" sz="2600" dirty="0" smtClean="0">
                <a:solidFill>
                  <a:srgbClr val="09138A"/>
                </a:solidFill>
                <a:latin typeface="Futura"/>
              </a:rPr>
              <a:t> and Nitin, three like minded colleagues, teamed up &amp; formed </a:t>
            </a:r>
            <a:r>
              <a:rPr lang="en-US" sz="2600" dirty="0" err="1" smtClean="0">
                <a:solidFill>
                  <a:srgbClr val="09138A"/>
                </a:solidFill>
                <a:latin typeface="Futura"/>
              </a:rPr>
              <a:t>Shikhar</a:t>
            </a:r>
            <a:r>
              <a:rPr lang="en-US" sz="2600" dirty="0" smtClean="0">
                <a:solidFill>
                  <a:srgbClr val="09138A"/>
                </a:solidFill>
                <a:latin typeface="Futura"/>
              </a:rPr>
              <a:t> Development Foundation.</a:t>
            </a:r>
            <a:endParaRPr lang="en-US" sz="2200" dirty="0" smtClean="0">
              <a:solidFill>
                <a:srgbClr val="09138A"/>
              </a:solidFill>
              <a:latin typeface="Futura"/>
            </a:endParaRPr>
          </a:p>
          <a:p>
            <a:pPr marL="457200" eaLnBrk="1" hangingPunct="1">
              <a:lnSpc>
                <a:spcPct val="110000"/>
              </a:lnSpc>
            </a:pP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Objective:</a:t>
            </a:r>
          </a:p>
          <a:p>
            <a:pPr marL="1027113" lvl="1" eaLnBrk="1" hangingPunct="1">
              <a:lnSpc>
                <a:spcPct val="110000"/>
              </a:lnSpc>
            </a:pPr>
            <a:r>
              <a:rPr lang="en-US" sz="2000" b="1" dirty="0" smtClean="0">
                <a:solidFill>
                  <a:srgbClr val="428E1E"/>
                </a:solidFill>
                <a:latin typeface="Futura"/>
              </a:rPr>
              <a:t>Delivery of  innovative microcredit, insurance and other livelihood-enhancement financial products to the ultra-poor urban population</a:t>
            </a:r>
            <a:endParaRPr lang="en-US" sz="2200" b="1" dirty="0" smtClean="0">
              <a:solidFill>
                <a:srgbClr val="428E1E"/>
              </a:solidFill>
              <a:latin typeface="Futura"/>
            </a:endParaRPr>
          </a:p>
          <a:p>
            <a:pPr marL="457200" eaLnBrk="1" hangingPunct="1">
              <a:lnSpc>
                <a:spcPct val="110000"/>
              </a:lnSpc>
            </a:pP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Operation Plan:</a:t>
            </a:r>
          </a:p>
          <a:p>
            <a:pPr marL="1027113" lvl="1" eaLnBrk="1" hangingPunct="1">
              <a:lnSpc>
                <a:spcPct val="110000"/>
              </a:lnSpc>
            </a:pPr>
            <a:r>
              <a:rPr lang="en-US" sz="2000" b="1" dirty="0" smtClean="0">
                <a:solidFill>
                  <a:srgbClr val="428E1E"/>
                </a:solidFill>
                <a:latin typeface="Futura"/>
              </a:rPr>
              <a:t>Start by addressing needs of NCR and expanding to other North-Indian cities</a:t>
            </a:r>
          </a:p>
          <a:p>
            <a:pPr marL="457200" eaLnBrk="1" hangingPunct="1">
              <a:lnSpc>
                <a:spcPct val="110000"/>
              </a:lnSpc>
            </a:pP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Original Funding:</a:t>
            </a:r>
          </a:p>
          <a:p>
            <a:pPr marL="1027113" lvl="1" eaLnBrk="1" hangingPunct="1">
              <a:lnSpc>
                <a:spcPct val="110000"/>
              </a:lnSpc>
            </a:pPr>
            <a:r>
              <a:rPr lang="en-US" sz="2000" b="1" dirty="0" err="1" smtClean="0">
                <a:solidFill>
                  <a:srgbClr val="428E1E"/>
                </a:solidFill>
                <a:latin typeface="Futura"/>
              </a:rPr>
              <a:t>Dia</a:t>
            </a:r>
            <a:r>
              <a:rPr lang="en-US" sz="2000" b="1" dirty="0" smtClean="0">
                <a:solidFill>
                  <a:srgbClr val="428E1E"/>
                </a:solidFill>
                <a:latin typeface="Futura"/>
              </a:rPr>
              <a:t> </a:t>
            </a:r>
            <a:r>
              <a:rPr lang="en-US" sz="2000" b="1" dirty="0" err="1" smtClean="0">
                <a:solidFill>
                  <a:srgbClr val="428E1E"/>
                </a:solidFill>
                <a:latin typeface="Futura"/>
              </a:rPr>
              <a:t>Vikas</a:t>
            </a:r>
            <a:r>
              <a:rPr lang="en-US" sz="2000" b="1" dirty="0" smtClean="0">
                <a:solidFill>
                  <a:srgbClr val="428E1E"/>
                </a:solidFill>
                <a:latin typeface="Futura"/>
              </a:rPr>
              <a:t>, a subsidiary of Opportunity International Australia, provided the initial funding and technical assistance</a:t>
            </a:r>
          </a:p>
          <a:p>
            <a:pPr marL="457200" eaLnBrk="1" hangingPunct="1">
              <a:lnSpc>
                <a:spcPct val="110000"/>
              </a:lnSpc>
              <a:buFontTx/>
              <a:buNone/>
            </a:pPr>
            <a:endParaRPr lang="en-US" sz="2600" b="1" dirty="0" smtClean="0">
              <a:solidFill>
                <a:srgbClr val="428E1E"/>
              </a:solidFill>
              <a:latin typeface="Futura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9525">
            <a:solidFill>
              <a:srgbClr val="E97F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63" y="0"/>
            <a:ext cx="12144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0581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E97F29"/>
          </a:solidFill>
        </p:spPr>
        <p:txBody>
          <a:bodyPr/>
          <a:lstStyle/>
          <a:p>
            <a:pPr marL="230188" algn="l" eaLnBrk="1" hangingPunct="1"/>
            <a:r>
              <a:rPr lang="en-US" sz="3600" dirty="0" smtClean="0">
                <a:solidFill>
                  <a:schemeClr val="bg1"/>
                </a:solidFill>
                <a:latin typeface="Futura"/>
              </a:rPr>
              <a:t>I Have A Dream    </a:t>
            </a:r>
            <a:endParaRPr lang="en-US" dirty="0" smtClean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562600"/>
          </a:xfrm>
        </p:spPr>
        <p:txBody>
          <a:bodyPr anchor="ctr"/>
          <a:lstStyle/>
          <a:p>
            <a:pPr marL="457200" indent="0" eaLnBrk="1" hangingPunct="1">
              <a:lnSpc>
                <a:spcPct val="110000"/>
              </a:lnSpc>
              <a:buFontTx/>
              <a:buNone/>
            </a:pPr>
            <a:r>
              <a:rPr lang="en-US" sz="2000" b="1" dirty="0" smtClean="0">
                <a:solidFill>
                  <a:srgbClr val="09138A"/>
                </a:solidFill>
                <a:latin typeface="Futura"/>
              </a:rPr>
              <a:t>And as we walk, we must make the pledge that we shall always march forward.</a:t>
            </a:r>
          </a:p>
          <a:p>
            <a:pPr marL="457200" indent="0" eaLnBrk="1" hangingPunct="1">
              <a:lnSpc>
                <a:spcPct val="110000"/>
              </a:lnSpc>
              <a:buFontTx/>
              <a:buNone/>
            </a:pPr>
            <a:r>
              <a:rPr lang="en-US" sz="2000" b="1" dirty="0" smtClean="0">
                <a:solidFill>
                  <a:srgbClr val="09138A"/>
                </a:solidFill>
                <a:latin typeface="Futura"/>
              </a:rPr>
              <a:t>… 		… 		… 		…</a:t>
            </a:r>
          </a:p>
          <a:p>
            <a:pPr marL="457200" indent="0" eaLnBrk="1" hangingPunct="1">
              <a:lnSpc>
                <a:spcPct val="110000"/>
              </a:lnSpc>
              <a:buFontTx/>
              <a:buNone/>
            </a:pPr>
            <a:r>
              <a:rPr lang="en-US" sz="2000" b="1" dirty="0" smtClean="0">
                <a:solidFill>
                  <a:srgbClr val="09138A"/>
                </a:solidFill>
                <a:latin typeface="Futura"/>
              </a:rPr>
              <a:t>You have been veterans of creative suffering. Continue to work with faith that unearned suffering is redemptive. … … knowing that somehow this situation can &amp; will be changed.</a:t>
            </a:r>
          </a:p>
          <a:p>
            <a:pPr marL="457200" indent="0" eaLnBrk="1" hangingPunct="1">
              <a:lnSpc>
                <a:spcPct val="70000"/>
              </a:lnSpc>
              <a:buFontTx/>
              <a:buNone/>
            </a:pPr>
            <a:endParaRPr lang="en-US" sz="2000" b="1" dirty="0" smtClean="0">
              <a:solidFill>
                <a:srgbClr val="09138A"/>
              </a:solidFill>
              <a:latin typeface="Futura"/>
            </a:endParaRPr>
          </a:p>
          <a:p>
            <a:pPr marL="457200" indent="0" eaLnBrk="1" hangingPunct="1">
              <a:lnSpc>
                <a:spcPct val="70000"/>
              </a:lnSpc>
              <a:buFontTx/>
              <a:buNone/>
            </a:pPr>
            <a:r>
              <a:rPr lang="en-US" sz="2000" b="1" dirty="0" smtClean="0">
                <a:solidFill>
                  <a:srgbClr val="09138A"/>
                </a:solidFill>
                <a:latin typeface="Futura"/>
              </a:rPr>
              <a:t>Let us not wallow in the valley of despair, I say to you today, my friends.</a:t>
            </a:r>
          </a:p>
          <a:p>
            <a:pPr marL="457200" indent="0" eaLnBrk="1" hangingPunct="1">
              <a:lnSpc>
                <a:spcPct val="120000"/>
              </a:lnSpc>
              <a:buFontTx/>
              <a:buNone/>
            </a:pPr>
            <a:r>
              <a:rPr lang="en-US" sz="2000" b="1" dirty="0" smtClean="0">
                <a:solidFill>
                  <a:srgbClr val="09138A"/>
                </a:solidFill>
                <a:latin typeface="Futura"/>
              </a:rPr>
              <a:t>And even though we face the difficulties of today and tomorrow, I still have a dream.  … …</a:t>
            </a:r>
          </a:p>
          <a:p>
            <a:pPr marL="457200" indent="0" eaLnBrk="1" hangingPunct="1">
              <a:buFontTx/>
              <a:buNone/>
            </a:pPr>
            <a:r>
              <a:rPr lang="en-US" sz="2000" b="1" dirty="0" smtClean="0">
                <a:solidFill>
                  <a:srgbClr val="09138A"/>
                </a:solidFill>
                <a:latin typeface="Futura"/>
              </a:rPr>
              <a:t>						          Martin Luther King Jr.</a:t>
            </a:r>
          </a:p>
          <a:p>
            <a:pPr marL="457200" indent="0" eaLnBrk="1" hangingPunct="1">
              <a:buFontTx/>
              <a:buNone/>
            </a:pPr>
            <a:r>
              <a:rPr lang="en-US" sz="2000" b="1" dirty="0" smtClean="0">
                <a:solidFill>
                  <a:srgbClr val="09138A"/>
                </a:solidFill>
                <a:latin typeface="Futura"/>
              </a:rPr>
              <a:t>We at </a:t>
            </a:r>
            <a:r>
              <a:rPr lang="en-US" sz="2000" b="1" dirty="0" err="1" smtClean="0">
                <a:solidFill>
                  <a:srgbClr val="09138A"/>
                </a:solidFill>
                <a:latin typeface="Futura"/>
              </a:rPr>
              <a:t>Shikhar</a:t>
            </a:r>
            <a:r>
              <a:rPr lang="en-US" sz="2000" b="1" dirty="0" smtClean="0">
                <a:solidFill>
                  <a:srgbClr val="09138A"/>
                </a:solidFill>
                <a:latin typeface="Futura"/>
              </a:rPr>
              <a:t> too have a dream of dawn and new hope for our people  and we walk towards it ……………….. Would you …………..!</a:t>
            </a:r>
            <a:endParaRPr lang="en-US" sz="2400" b="1" dirty="0" smtClean="0">
              <a:solidFill>
                <a:srgbClr val="DF2925"/>
              </a:solidFill>
              <a:latin typeface="Futura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9525">
            <a:solidFill>
              <a:srgbClr val="E97F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63" y="0"/>
            <a:ext cx="12144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054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1330368"/>
              </p:ext>
            </p:extLst>
          </p:nvPr>
        </p:nvGraphicFramePr>
        <p:xfrm>
          <a:off x="304800" y="1219200"/>
          <a:ext cx="8534400" cy="6172641"/>
        </p:xfrm>
        <a:graphic>
          <a:graphicData uri="http://schemas.openxmlformats.org/drawingml/2006/table">
            <a:tbl>
              <a:tblPr/>
              <a:tblGrid>
                <a:gridCol w="1295400"/>
                <a:gridCol w="7239000"/>
              </a:tblGrid>
              <a:tr h="411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Year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dalus" pitchFamily="2" charset="-78"/>
                        <a:ea typeface="Calibri" pitchFamily="34" charset="0"/>
                        <a:cs typeface="Andalus" pitchFamily="2" charset="-7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Milestone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dalus" pitchFamily="2" charset="-78"/>
                        <a:ea typeface="Calibri" pitchFamily="34" charset="0"/>
                        <a:cs typeface="Andalus" pitchFamily="2" charset="-7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1529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May 2007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dalus" pitchFamily="2" charset="-78"/>
                        <a:ea typeface="Calibri" pitchFamily="34" charset="0"/>
                        <a:cs typeface="Andalus" pitchFamily="2" charset="-7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Shikhar journey begins 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dalus" pitchFamily="2" charset="-78"/>
                        <a:ea typeface="Calibri" pitchFamily="34" charset="0"/>
                        <a:cs typeface="Andalus" pitchFamily="2" charset="-7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24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Sept. 2007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dalus" pitchFamily="2" charset="-78"/>
                        <a:ea typeface="Calibri" pitchFamily="34" charset="0"/>
                        <a:cs typeface="Andalus" pitchFamily="2" charset="-7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Registration of Shikhar as a trust ,  followed by  Detailed market research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dalus" pitchFamily="2" charset="-78"/>
                        <a:ea typeface="Calibri" pitchFamily="34" charset="0"/>
                        <a:cs typeface="Andalus" pitchFamily="2" charset="-7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23058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Nov. 2007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dalus" pitchFamily="2" charset="-78"/>
                        <a:ea typeface="Calibri" pitchFamily="34" charset="0"/>
                        <a:cs typeface="Andalus" pitchFamily="2" charset="-7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Shikhar starts operations in V.P Singh Camp, </a:t>
                      </a:r>
                      <a:r>
                        <a:rPr kumimoji="0" lang="en-US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Mehrauli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 </a:t>
                      </a:r>
                      <a:r>
                        <a:rPr kumimoji="0" lang="en-US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Badarpur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 Road, South Delhi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dalus" pitchFamily="2" charset="-78"/>
                        <a:ea typeface="Calibri" pitchFamily="34" charset="0"/>
                        <a:cs typeface="Andalus" pitchFamily="2" charset="-7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11529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Dec. 2007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Disbursement of first micro-credit loan in V.P Singh Camp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11529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Dec. 2007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Funding from </a:t>
                      </a:r>
                      <a:r>
                        <a:rPr kumimoji="0" lang="en-US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Sadhana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  Innovative  Products &amp; Fin. Serv.  Of </a:t>
                      </a:r>
                      <a:r>
                        <a:rPr kumimoji="0" lang="en-US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Rs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. 25 lakhs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11529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Mar. 2008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First Bank funding from Indian Bank of </a:t>
                      </a:r>
                      <a:r>
                        <a:rPr kumimoji="0" lang="en-US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Rs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. 10 lakhs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11529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May 2008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Funding from FWWB  of </a:t>
                      </a:r>
                      <a:r>
                        <a:rPr kumimoji="0" lang="en-US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Rs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. 10 lakhs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11529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May 2008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Approval and Funding from </a:t>
                      </a:r>
                      <a:r>
                        <a:rPr kumimoji="0" lang="en-US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Dia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 Vikas Capital  of </a:t>
                      </a:r>
                      <a:r>
                        <a:rPr kumimoji="0" lang="en-US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Rs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. 2.7 </a:t>
                      </a:r>
                      <a:r>
                        <a:rPr kumimoji="0" lang="en-US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Crores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dalus" pitchFamily="2" charset="-78"/>
                        <a:ea typeface="Calibri" pitchFamily="34" charset="0"/>
                        <a:cs typeface="Andalus" pitchFamily="2" charset="-7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11529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Nov. 2008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dalus" pitchFamily="2" charset="-78"/>
                        <a:ea typeface="Calibri" pitchFamily="34" charset="0"/>
                        <a:cs typeface="Andalus" pitchFamily="2" charset="-7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SDF Board decides to acquire an NBFC for Microfinance Operations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11529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Feb. 2009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Approval and Funding from SIDBI of </a:t>
                      </a:r>
                      <a:r>
                        <a:rPr kumimoji="0" lang="en-US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Rs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. 50 lakhs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956D33-5E5A-41ED-9B91-37EF9E85EF76}" type="slidenum">
              <a:rPr lang="en-US"/>
              <a:pPr>
                <a:defRPr/>
              </a:pPr>
              <a:t>7</a:t>
            </a:fld>
            <a:endParaRPr lang="en-US" sz="1400" dirty="0"/>
          </a:p>
        </p:txBody>
      </p:sp>
      <p:sp>
        <p:nvSpPr>
          <p:cNvPr id="72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E97F29"/>
          </a:solidFill>
        </p:spPr>
        <p:txBody>
          <a:bodyPr/>
          <a:lstStyle/>
          <a:p>
            <a:pPr marL="230188" algn="l" eaLnBrk="1" hangingPunct="1"/>
            <a:r>
              <a:rPr lang="en-US" sz="3600" dirty="0" smtClean="0">
                <a:solidFill>
                  <a:schemeClr val="bg1"/>
                </a:solidFill>
                <a:latin typeface="Futura"/>
              </a:rPr>
              <a:t>The Journey</a:t>
            </a:r>
            <a:endParaRPr lang="en-US" dirty="0" smtClean="0">
              <a:solidFill>
                <a:schemeClr val="bg1"/>
              </a:solidFill>
              <a:latin typeface="Futura"/>
            </a:endParaRPr>
          </a:p>
        </p:txBody>
      </p:sp>
      <p:pic>
        <p:nvPicPr>
          <p:cNvPr id="72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63" y="0"/>
            <a:ext cx="12144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995883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0885809"/>
              </p:ext>
            </p:extLst>
          </p:nvPr>
        </p:nvGraphicFramePr>
        <p:xfrm>
          <a:off x="152400" y="1066800"/>
          <a:ext cx="8763000" cy="5115468"/>
        </p:xfrm>
        <a:graphic>
          <a:graphicData uri="http://schemas.openxmlformats.org/drawingml/2006/table">
            <a:tbl>
              <a:tblPr/>
              <a:tblGrid>
                <a:gridCol w="1143000"/>
                <a:gridCol w="7620000"/>
              </a:tblGrid>
              <a:tr h="4114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Year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dalus" pitchFamily="2" charset="-78"/>
                        <a:ea typeface="Calibri" pitchFamily="34" charset="0"/>
                        <a:cs typeface="Andalus" pitchFamily="2" charset="-7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Milestone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dalus" pitchFamily="2" charset="-78"/>
                        <a:ea typeface="Calibri" pitchFamily="34" charset="0"/>
                        <a:cs typeface="Andalus" pitchFamily="2" charset="-7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9248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Jan. 2009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dalus" pitchFamily="2" charset="-78"/>
                        <a:ea typeface="Calibri" pitchFamily="34" charset="0"/>
                        <a:cs typeface="Andalus" pitchFamily="2" charset="-7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Partners of Shikhar Trust (POST) a for-Profit SPV as holding company for NBFC registered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62102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Mar. 2009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dalus" pitchFamily="2" charset="-78"/>
                        <a:ea typeface="Calibri" pitchFamily="34" charset="0"/>
                        <a:cs typeface="Andalus" pitchFamily="2" charset="-7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Anup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 Leasing Pvt. Ltd. (ALPL) fully acquired from previous shareholders by POST (59%) &amp; </a:t>
                      </a:r>
                      <a:r>
                        <a:rPr kumimoji="0" lang="en-US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Dia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 Vikas (40%)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09682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Apr. 2009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Shikhar implements Progress out of Poverty Index (PPI) with guidance from EDA Rural Systems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04841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Dec. 2010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dalus" pitchFamily="2" charset="-78"/>
                        <a:ea typeface="Calibri" pitchFamily="34" charset="0"/>
                        <a:cs typeface="Andalus" pitchFamily="2" charset="-7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ALPL renamed as Shikhar Microfinance Private Limited (SMPL)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dalus" pitchFamily="2" charset="-78"/>
                        <a:ea typeface="Calibri" pitchFamily="34" charset="0"/>
                        <a:cs typeface="Andalus" pitchFamily="2" charset="-7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09682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Dec. 2010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dalus" pitchFamily="2" charset="-78"/>
                        <a:ea typeface="Calibri" pitchFamily="34" charset="0"/>
                        <a:cs typeface="Andalus" pitchFamily="2" charset="-7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SMPL equity enhanced to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Rs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. 5.12 Cr. with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Rs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. 2.1 cr. equity infusion from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Mi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 India Capital Pvt. Ltd. (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Nijjar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 Finance Pvt. Ltd.)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dalus" pitchFamily="2" charset="-78"/>
                        <a:ea typeface="Calibri" pitchFamily="34" charset="0"/>
                        <a:cs typeface="Andalus" pitchFamily="2" charset="-7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85892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Dec. 2010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dalus" pitchFamily="2" charset="-78"/>
                        <a:ea typeface="Calibri" pitchFamily="34" charset="0"/>
                        <a:cs typeface="Andalus" pitchFamily="2" charset="-7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SHIKHAR featured as a test case in International media (The Australian)  in the midst of the microfinance crisis for the impact made by it in Client lives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dalus" pitchFamily="2" charset="-78"/>
                        <a:ea typeface="Calibri" pitchFamily="34" charset="0"/>
                        <a:cs typeface="Andalus" pitchFamily="2" charset="-7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66755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Feb. 2011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Shikhar featured in the national media -  Forward Press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48714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Mar. 2011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dalus" pitchFamily="2" charset="-78"/>
                          <a:ea typeface="Calibri" pitchFamily="34" charset="0"/>
                          <a:cs typeface="Andalus" pitchFamily="2" charset="-78"/>
                        </a:rPr>
                        <a:t>Shikhar closes financial year with 66% increase in microfinance assets  despite major crisis in the  Indian MFI sector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A0F6C-0B53-47C1-9BD8-EE392F7FF352}" type="slidenum">
              <a:rPr lang="en-US"/>
              <a:pPr>
                <a:defRPr/>
              </a:pPr>
              <a:t>8</a:t>
            </a:fld>
            <a:endParaRPr lang="en-US" sz="1400" dirty="0"/>
          </a:p>
        </p:txBody>
      </p:sp>
      <p:sp>
        <p:nvSpPr>
          <p:cNvPr id="82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E97F29"/>
          </a:solidFill>
        </p:spPr>
        <p:txBody>
          <a:bodyPr/>
          <a:lstStyle/>
          <a:p>
            <a:pPr marL="230188" algn="l" eaLnBrk="1" hangingPunct="1"/>
            <a:r>
              <a:rPr lang="en-US" sz="3600" smtClean="0">
                <a:solidFill>
                  <a:schemeClr val="bg1"/>
                </a:solidFill>
                <a:latin typeface="Franklin Gothic Medium" pitchFamily="34" charset="0"/>
              </a:rPr>
              <a:t>The Journey</a:t>
            </a:r>
            <a:endParaRPr lang="en-US" smtClean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822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63" y="0"/>
            <a:ext cx="12144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603859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  <a:solidFill>
            <a:srgbClr val="E97F29"/>
          </a:solidFill>
        </p:spPr>
        <p:txBody>
          <a:bodyPr/>
          <a:lstStyle/>
          <a:p>
            <a:pPr marL="230188" algn="l" eaLnBrk="1" hangingPunct="1"/>
            <a:r>
              <a:rPr lang="en-US" sz="3600" dirty="0" smtClean="0">
                <a:solidFill>
                  <a:schemeClr val="bg1"/>
                </a:solidFill>
                <a:latin typeface="Futura"/>
              </a:rPr>
              <a:t>Our Goal</a:t>
            </a:r>
            <a:endParaRPr lang="en-US" dirty="0" smtClean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9144000" cy="5562600"/>
          </a:xfrm>
        </p:spPr>
        <p:txBody>
          <a:bodyPr/>
          <a:lstStyle/>
          <a:p>
            <a:pPr marL="457200" eaLnBrk="1" hangingPunct="1">
              <a:lnSpc>
                <a:spcPct val="110000"/>
              </a:lnSpc>
              <a:buFontTx/>
              <a:buNone/>
            </a:pPr>
            <a:r>
              <a:rPr lang="en-US" sz="2200" dirty="0" smtClean="0">
                <a:solidFill>
                  <a:srgbClr val="09138A"/>
                </a:solidFill>
                <a:latin typeface="Futura"/>
              </a:rPr>
              <a:t>	</a:t>
            </a:r>
            <a:r>
              <a:rPr lang="en-US" sz="2600" dirty="0" smtClean="0">
                <a:solidFill>
                  <a:srgbClr val="09138A"/>
                </a:solidFill>
                <a:latin typeface="Futura"/>
              </a:rPr>
              <a:t>Our Goal is to Provide:</a:t>
            </a:r>
            <a:r>
              <a:rPr lang="en-US" sz="2200" dirty="0" smtClean="0">
                <a:solidFill>
                  <a:srgbClr val="09138A"/>
                </a:solidFill>
                <a:latin typeface="Futura"/>
              </a:rPr>
              <a:t> </a:t>
            </a:r>
          </a:p>
          <a:p>
            <a:pPr marL="457200" eaLnBrk="1" hangingPunct="1">
              <a:lnSpc>
                <a:spcPct val="110000"/>
              </a:lnSpc>
            </a:pP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New jobs and income</a:t>
            </a:r>
            <a:endParaRPr lang="en-US" sz="2200" b="1" dirty="0" smtClean="0">
              <a:solidFill>
                <a:srgbClr val="428E1E"/>
              </a:solidFill>
              <a:latin typeface="Futura"/>
            </a:endParaRPr>
          </a:p>
          <a:p>
            <a:pPr marL="1027113" lvl="1" eaLnBrk="1" hangingPunct="1">
              <a:lnSpc>
                <a:spcPct val="110000"/>
              </a:lnSpc>
            </a:pPr>
            <a:r>
              <a:rPr lang="en-US" sz="2000" b="1" dirty="0" smtClean="0">
                <a:solidFill>
                  <a:srgbClr val="428E1E"/>
                </a:solidFill>
                <a:latin typeface="Futura"/>
              </a:rPr>
              <a:t>Access to financial sector generates jobs and income; enable millions of small entrepreneurs </a:t>
            </a:r>
          </a:p>
          <a:p>
            <a:pPr marL="457200" eaLnBrk="1" hangingPunct="1">
              <a:lnSpc>
                <a:spcPct val="110000"/>
              </a:lnSpc>
            </a:pP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Formal identity &amp; greater personal safety</a:t>
            </a:r>
            <a:endParaRPr lang="en-US" sz="2200" b="1" dirty="0" smtClean="0">
              <a:solidFill>
                <a:srgbClr val="428E1E"/>
              </a:solidFill>
              <a:latin typeface="Futura"/>
            </a:endParaRPr>
          </a:p>
          <a:p>
            <a:pPr marL="1027113" lvl="1" eaLnBrk="1" hangingPunct="1">
              <a:lnSpc>
                <a:spcPct val="110000"/>
              </a:lnSpc>
            </a:pPr>
            <a:r>
              <a:rPr lang="en-US" sz="2000" b="1" dirty="0" smtClean="0">
                <a:solidFill>
                  <a:srgbClr val="428E1E"/>
                </a:solidFill>
                <a:latin typeface="Futura"/>
              </a:rPr>
              <a:t>Establishing banking relationship gives people formal identity they lacked before; thus facilitating the process of political and social inclusion.</a:t>
            </a:r>
          </a:p>
          <a:p>
            <a:pPr marL="457200" eaLnBrk="1" hangingPunct="1">
              <a:lnSpc>
                <a:spcPct val="110000"/>
              </a:lnSpc>
            </a:pPr>
            <a:r>
              <a:rPr lang="en-US" sz="2600" b="1" dirty="0" smtClean="0">
                <a:solidFill>
                  <a:srgbClr val="428E1E"/>
                </a:solidFill>
                <a:latin typeface="Futura"/>
              </a:rPr>
              <a:t>Economic empowerment of women</a:t>
            </a:r>
            <a:endParaRPr lang="en-US" sz="2200" b="1" dirty="0" smtClean="0">
              <a:solidFill>
                <a:srgbClr val="428E1E"/>
              </a:solidFill>
              <a:latin typeface="Futura"/>
            </a:endParaRPr>
          </a:p>
          <a:p>
            <a:pPr marL="1027113" lvl="1" eaLnBrk="1" hangingPunct="1">
              <a:lnSpc>
                <a:spcPct val="110000"/>
              </a:lnSpc>
            </a:pPr>
            <a:r>
              <a:rPr lang="en-US" sz="2000" b="1" dirty="0" smtClean="0">
                <a:solidFill>
                  <a:srgbClr val="428E1E"/>
                </a:solidFill>
                <a:latin typeface="Futura"/>
              </a:rPr>
              <a:t>Small credit and  insurance cover gives a greater sense of safety and </a:t>
            </a:r>
            <a:r>
              <a:rPr lang="en-US" sz="2000" b="1" dirty="0" err="1" smtClean="0">
                <a:solidFill>
                  <a:srgbClr val="428E1E"/>
                </a:solidFill>
                <a:latin typeface="Futura"/>
              </a:rPr>
              <a:t>honour</a:t>
            </a:r>
            <a:r>
              <a:rPr lang="en-US" sz="2000" b="1" dirty="0" smtClean="0">
                <a:solidFill>
                  <a:srgbClr val="428E1E"/>
                </a:solidFill>
                <a:latin typeface="Futura"/>
              </a:rPr>
              <a:t>. Increased income also enhances the sense of decision making in all family matters including economic    </a:t>
            </a:r>
            <a:endParaRPr lang="en-US" sz="2000" b="1" dirty="0" smtClean="0">
              <a:solidFill>
                <a:srgbClr val="DF2925"/>
              </a:solidFill>
              <a:latin typeface="Futura"/>
            </a:endParaRP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9525">
            <a:solidFill>
              <a:srgbClr val="E97F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2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63" y="0"/>
            <a:ext cx="12144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4778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4|18|15|15|16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4|18|15|15|16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4|18|15|15|16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4|18|15|15|16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4|18|15|15|16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4|18|15|15|16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4|18|15|15|16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4|18|15|15|16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4|18|15|15|16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4|18|15|15|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2712</Words>
  <Application>Microsoft Macintosh PowerPoint</Application>
  <PresentationFormat>On-screen Show (4:3)</PresentationFormat>
  <Paragraphs>493</Paragraphs>
  <Slides>33</Slides>
  <Notes>13</Notes>
  <HiddenSlides>7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…. Have a “Dream” That One Day….</vt:lpstr>
      <vt:lpstr>…. Reality we work in </vt:lpstr>
      <vt:lpstr>…. Our process ……………</vt:lpstr>
      <vt:lpstr>The Genesis</vt:lpstr>
      <vt:lpstr>I Have A Dream    </vt:lpstr>
      <vt:lpstr>The Journey</vt:lpstr>
      <vt:lpstr>The Journey</vt:lpstr>
      <vt:lpstr>Our Goal</vt:lpstr>
      <vt:lpstr>The Vision</vt:lpstr>
      <vt:lpstr>Core Values</vt:lpstr>
      <vt:lpstr>Slide 12</vt:lpstr>
      <vt:lpstr>Slide 13</vt:lpstr>
      <vt:lpstr>Our Partners at a Glance</vt:lpstr>
      <vt:lpstr>Outreach &amp; Performance (Dec. 2011)</vt:lpstr>
      <vt:lpstr>Slide 16</vt:lpstr>
      <vt:lpstr>Slide 17</vt:lpstr>
      <vt:lpstr>Slide 18</vt:lpstr>
      <vt:lpstr>Slide 19</vt:lpstr>
      <vt:lpstr>Few Achievements</vt:lpstr>
      <vt:lpstr>Organisational Structure</vt:lpstr>
      <vt:lpstr>Slide 22</vt:lpstr>
      <vt:lpstr>Slide 23</vt:lpstr>
      <vt:lpstr>Slide 24</vt:lpstr>
      <vt:lpstr>Challenges</vt:lpstr>
      <vt:lpstr>And we are marching on to realize the dream </vt:lpstr>
      <vt:lpstr>And we are marching on to realize the dream …………………</vt:lpstr>
      <vt:lpstr>And we are marching on to realize the dream …………………</vt:lpstr>
      <vt:lpstr>And we are marching on to realize the dream …………………</vt:lpstr>
      <vt:lpstr>And we are marching on to realize the dream …………………</vt:lpstr>
      <vt:lpstr>And we are marching on to realize the dream …………………</vt:lpstr>
      <vt:lpstr>And we are marching on to realize the dream …………………</vt:lpstr>
      <vt:lpstr>Thank You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Genesis</dc:title>
  <dc:creator>DELL</dc:creator>
  <cp:lastModifiedBy>Viv Grigg</cp:lastModifiedBy>
  <cp:revision>41</cp:revision>
  <dcterms:created xsi:type="dcterms:W3CDTF">2012-02-13T17:39:22Z</dcterms:created>
  <dcterms:modified xsi:type="dcterms:W3CDTF">2012-02-13T19:59:55Z</dcterms:modified>
</cp:coreProperties>
</file>